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22"/>
  </p:notesMasterIdLst>
  <p:sldIdLst>
    <p:sldId id="256" r:id="rId2"/>
    <p:sldId id="259" r:id="rId3"/>
    <p:sldId id="260" r:id="rId4"/>
    <p:sldId id="272" r:id="rId5"/>
    <p:sldId id="261" r:id="rId6"/>
    <p:sldId id="262" r:id="rId7"/>
    <p:sldId id="258" r:id="rId8"/>
    <p:sldId id="265" r:id="rId9"/>
    <p:sldId id="278" r:id="rId10"/>
    <p:sldId id="269" r:id="rId11"/>
    <p:sldId id="264" r:id="rId12"/>
    <p:sldId id="270" r:id="rId13"/>
    <p:sldId id="279" r:id="rId14"/>
    <p:sldId id="266" r:id="rId15"/>
    <p:sldId id="280" r:id="rId16"/>
    <p:sldId id="268" r:id="rId17"/>
    <p:sldId id="281" r:id="rId18"/>
    <p:sldId id="277" r:id="rId19"/>
    <p:sldId id="267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26B2B-D454-4A4D-8D04-3F95E7FEDFA3}" v="902" dt="2021-07-13T16:50:26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/>
    <p:restoredTop sz="96312"/>
  </p:normalViewPr>
  <p:slideViewPr>
    <p:cSldViewPr snapToGrid="0" snapToObjects="1">
      <p:cViewPr varScale="1">
        <p:scale>
          <a:sx n="122" d="100"/>
          <a:sy n="122" d="100"/>
        </p:scale>
        <p:origin x="23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7:18:21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24575,'84'-1'0,"1"0"0,0 0 0,-1 1 0,1-1 0,2-1 0,-7 1 0,0-1 0,13 1 0,1-1 0,-22 0 0,-19-1 0,-33-1 0,5 3 0,-4-2 0,4-1 0,0 3 0,-4-3 0,-1 1 0,5-1 0,6-4 0,1 5 0,-7-1 0,-11 4 0,-7-3 0,4 3 0,0-4 0,0 1 0,-1 2 0,-3-2 0,0 3 0,0 0 0,0-3 0,0 3 0,0-3 0,0 3 0,-1 0 0,1 0 0,-1 0 0,1 0 0,-1 0 0,1 0 0,4 0 0,0 0 0,1 0 0,7 0 0,-6 0 0,6 0 0,-3 0 0,-1 0 0,1 0 0,-1 0 0,-3 0 0,-2 0 0,-3 0 0,0 0 0,0 0 0,0 0 0,0 0 0,0 0 0,-1 0 0,1 0 0,0 0 0,0 0 0,-1 0 0,1 0 0,0 0 0,-1 0 0,1 0 0,-1 0 0,-3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8:38:56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1 339 24575,'2'-4'0,"2"1"0,3 3 0,0 0 0,4 0 0,0-7 0,9 2 0,-3-10 0,7 2 0,-8 1 0,4-3 0,-4 2 0,-5 2 0,4 0 0,-7 3 0,2 4 0,-6-2 0,2 5 0,-2-5 0,3 2 0,0-3 0,0 0 0,4-1 0,-3 1 0,2 0 0,-3 0 0,0 0 0,0 0 0,0-1 0,0 1 0,0 0 0,0 0 0,0 0 0,0 0 0,0 0 0,0 0 0,0 3 0,-3-2 0,2 5 0,-2-5 0,3 2 0,-1-2 0,1-2 0,1-2 0,3 1 0,-3-2 0,3 4 0,-5 3 0,1-2 0,0 5 0,-3-2 0,-1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8:39:00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24575,'23'0'0,"-2"0"0,15 0 0,7 0 0,10 0 0,4 0 0,13 0 0,-10 0 0,-1 0 0,17 0 0,-32 0 0,39 0 0,-29 0 0,11 0 0,-2 0 0,-5 0 0,-1 0 0,6 0 0,-5 0 0,0 0 0,4 0 0,-10-5 0,4 4 0,0-3 0,-4 4 0,4-5 0,-6 4 0,-6-3 0,4 4 0,-4 0 0,0 0 0,-1 0 0,-6 0 0,0 0 0,-1 0 0,1 0 0,0 0 0,0 0 0,0 0 0,0 0 0,-6 0 0,5 0 0,-9 0 0,8 0 0,8 0 0,-3 0 0,3-4 0,-8 3 0,-8-7 0,3 7 0,-4-2 0,-1-1 0,-4 3 0,3-3 0,-7 0 0,3 4 0,-5-4 0,-3 1 0,2 2 0,-6-2 0,3 3 0,-4 0 0,0 0 0,-4-3 0,4 2 0,-7-2 0,4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8:39:02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24575,'36'0'0,"9"0"0,28 0 0,2 0 0,21 0-1432,-6 0 1432,8 0 0,-1 0 0,-7 0 0,-37 0 0,-1 0 0,40 0 0,-39 0 0,0 0 0,1 0 0,-1 0 0,47 0 0,-47 0 0,0 0 0,45 0 0,-8 0 0,6 0 0,-6 0 0,0 0 0,6 0 0,-14 0 0,6 0 427,-21 0-427,3 0 246,-13 0-246,8 0 0,-13-8 0,-3 6 728,-7-6-728,-8 8 31,7 0-31,-14 0 0,3 0 0,-5-4 0,1 3 0,-5-3 0,3 0 0,-3 3 0,4-6 0,-4 6 0,-1-7 0,-5 4 0,1 0 0,-1-3 0,-3 3 0,-2 0 0,-3 0 0,0 4 0,0-3 0,-6 2 0,-1-2 0,-4 3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8:39:0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24575,'20'0'0,"3"0"0,20 0 0,1 0 0,12 0 0,-4 0 0,10 0 0,-4 0 0,7 0 0,-1 0 0,7 0 0,-5 0 0,12 0 0,-4 0 0,6 0 0,0 0 0,1 0 0,-26 0 0,0 0 0,19 0 0,26 0 0,-49 0 0,0 0 0,-9 0 0,-10 0 0,4 0 0,-10 0 0,0 0 0,-2 0 0,-7 0 0,3 0 0,-9-3 0,0 2 0,-4-2 0,0 3 0,0-3 0,0 2 0,-1-2 0,1 3 0,0-3 0,0 2 0,3-2 0,7-1 0,3 3 0,6-2 0,-1 3 0,0 0 0,-4 0 0,-1 0 0,-4-4 0,-5 3 0,0-2 0,-4 3 0,0 0 0,0 0 0,-1 0 0,1 0 0,0-3 0,0 2 0,0-2 0,0 3 0,3 0 0,-2 0 0,3 0 0,-4 0 0,0-3 0,-3 2 0,-1-2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9:15:23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24575,'90'0'0,"0"0"0,0 0 0,0 0 0,-1 0 0,1 0 0,0 0 0,0 0 0,7 0 0,4 0 0,1 0 0,-3 0 0,-8 0 0,-12 0 0,-16 0 0,-1 0 0,-10 0 0,23-1 0,-9 2 0,-24 3 0,23-3 0,-8 5 0,1 0 0,20-4 0,-17 5 0,-4-1 0,-3-5 0,-23 3 0,0-4 0,-6 0 0,0 0 0,1 0 0,-5 0 0,-1 0 0,-5 0 0,0 0 0,1 0 0,-1 0 0,1 0 0,6 0 0,-5 0 0,5 0 0,-6 0 0,-1 0 0,5 0 0,-4 0 0,4 0 0,7 0 0,-5 0 0,11 0 0,-12 0 0,3 0 0,-3 0 0,4 0 0,0 0 0,-4 0 0,4 0 0,-5 0 0,1 0 0,4 0 0,-9 0 0,8 0 0,-7 0 0,7 0 0,-7 0 0,7 0 0,-8 0 0,4 0 0,-4 0 0,3 0 0,-2 0 0,3 0 0,0 0 0,-4 0 0,8 0 0,-7 0 0,7 0 0,-7 0 0,2 0 0,-3 0 0,-1 0 0,1 0 0,-5 0 0,4 0 0,-7 0 0,6 0 0,-6 0 0,3 0 0,-4 0 0,0 0 0,0 0 0,-1 0 0,-5 0 0,-5 4 0,-1-4 0,-2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9:15:29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24575,'29'0'0,"-7"0"0,25 0 0,-8 0 0,11 0 0,42 0 0,-18 0-272,-16 0 1,0 0 271,25 0 0,13 0 0,-34 0 0,30 0 0,-30 0 0,27 0 0,-16 0 0,-2 0 0,1 0 0,-13 0 0,11 0 0,-12 0 0,0 0 0,36 0 0,-29 0 0,31 0 0,-32 5 0,1-4 0,-1 9 0,15-4 543,-23 4-543,20-3 0,-24 2 0,12-8 0,-6 8 0,5-8 0,-12 4 0,6-5 0,-8 0 0,1 0 0,-6 0 0,-1 0 0,-1 0 0,-3 0 0,3 0 0,1 0 0,-5 0 0,10 0 0,-9 4 0,25-3 0,-21 3 0,15-4 0,-21 0 0,-5 0 0,-2 0 0,1 0 0,-4 0 0,-1 0 0,-2 0 0,-3 0 0,0 0 0,3 0 0,-8 0 0,4 0 0,-4 0 0,-5 0 0,4 0 0,-4 0 0,1 0 0,3 0 0,-1 3 0,2-2 0,-1 2 0,-4-3 0,-4 0 0,0 0 0,0 0 0,0 0 0,0 0 0,-4 2 0,0 2 0,-6 3 0,2-4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9:15:32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24575,'19'0'0,"5"0"0,3 0 0,3 0 0,13 0 0,11 0 0,6 0 0,10 0 0,-19 0 0,19 0 0,-11 0 0,13 0 0,7 0 0,-28 0 0,0 0 0,5 0 0,42 0 0,-3 0-449,-25-1 1,-3 2 448,-7 4 0,-8-3 0,0 2 0,8 6 0,9 1 0,-4 0 0,1 0 0,-1-5 0,-2 3 0,-12-7 897,6 7-897,-13-8 0,10 7 0,-20-7 0,8 6 0,-21-6 0,-1 3 0,-5 0 0,-3-4 0,-2 4 0,-3-4 0,0 0 0,0 0 0,0 0 0,-1 0 0,1 3 0,4 1 0,5 4 0,10 0 0,0 1 0,10 0 0,-9-1 0,3 1 0,-5 0 0,-4-1 0,-1-4 0,-8 3 0,-2-6 0,-3 2 0,-3 0 0,2-3 0,-5 3 0,2-3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9:15:34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24575,'11'0'0,"15"0"0,3 0 0,19 0 0,-9 0 0,-2 0 0,5 0 0,-4 0 0,19 0 0,-6 0 0,5 0 0,-6 0 0,21 0 0,-26 0 0,37 0 0,-40 0 0,28 0 0,-19 0 0,5 0 0,-6 0 0,0 0 0,0 0 0,6 0 0,-4 0 0,4 0 0,-6 0 0,0 0 0,6 0 0,-11 0 0,39 0 0,-33 0 0,22 0 0,-25 0 0,-10 0 0,5 0 0,-6 0 0,0 0 0,-6 0 0,5 0 0,-10 0 0,10 0 0,-9 0 0,3 0 0,-5 0 0,1 0 0,-5 0 0,3 0 0,-8-3 0,0 2 0,-1-3 0,-7 4 0,3 0 0,-4 0 0,-1 0 0,1 0 0,0 0 0,0 0 0,4 0 0,-3 0 0,3 0 0,-4 0 0,0 0 0,-1 0 0,1 0 0,-1 0 0,1 0 0,3 0 0,2 0 0,4 0 0,-1 0 0,0 0 0,-3 0 0,-1 0 0,-4 0 0,0 0 0,-1 0 0,-2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7:18:29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24575,'18'0'0,"12"0"0,16 0 0,5 0 0,5 0 0,8 0 0,-22 0 0,32 0 0,-32 0 0,28 0 0,11 0 0,-23 0 0,27 0 0,-33 0 0,12 0 0,1 0 0,-7 0 0,-2 0 0,-6 0 0,-1 0 0,-5 0 0,5 0 0,-11 0 0,10 0 0,-9 0 0,-2 0 0,-1 0 0,-10 0 0,5 0 0,-6 0 0,-4 0 0,-1 0 0,-5 0 0,-3 0 0,2 0 0,-2 0 0,0 0 0,2 0 0,-6 0 0,7 0 0,-7 0 0,6 0 0,-6 0 0,3 0 0,-4 0 0,3 0 0,-2 0 0,3 0 0,0 0 0,-3 0 0,2 0 0,1 0 0,-3 0 0,6 0 0,-6 0 0,7 0 0,-7 0 0,2 0 0,1 0 0,-3 0 0,3 0 0,-4 0 0,0 0 0,-6 0 0,1 0 0,-5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7:18:31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24575,'21'0'0,"-1"0"0,13 0 0,-6 0 0,36 0 0,-19 0 0,33 0 0,-25 0 0,18 0 0,-4 0 0,1 0 0,10 0 0,-17 0 0,18 0 0,-12 0 0,-1-5 0,-8 4 0,-8-3 0,1 4 0,0 0 0,0-5 0,0 4 0,0-3 0,-1 4 0,1-5 0,0 4 0,0-3 0,-6 4 0,4 0 0,-9 0 0,3 0 0,-5 0 0,0 0 0,-5 0 0,3 0 0,-8 0 0,8 0 0,-8 0 0,3-4 0,-4 3 0,-1-3 0,0 4 0,1-4 0,-1 3 0,-4-3 0,3 1 0,-7 2 0,2-3 0,-3 0 0,-4 4 0,2-4 0,-6 4 0,3 0 0,-4-3 0,0 2 0,0-2 0,-1 3 0,1 0 0,0 0 0,0 0 0,4 0 0,-3 0 0,6-3 0,-2 2 0,4-3 0,-1 4 0,5-4 0,-4 3 0,9-2 0,-5 3 0,6-4 0,-5 3 0,-1-3 0,-5 4 0,-3 0 0,-2-3 0,-3 2 0,0-2 0,0 3 0,-3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7:39:02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24575,'89'2'0,"0"0"0,0-1 0,1 1 0,-1-1 0,0 1 0,0-1 0,0 1 0,0-1 0,12 1 0,7-1 0,3 0 0,-2 0 0,-7 0 0,-11 0 0,-18 0 0,-21 1 0,1 1 0,10-2 0,-5-2 0,-27 1 0,-15 0 0,-1 0 0,0 0 0,-4 0 0,0 0 0,-1 0 0,-3 0 0,0 0 0,0 0 0,0 0 0,-1 0 0,1 0 0,-1 0 0,1 0 0,-1 0 0,-2-3 0,2 3 0,-3-3 0,4 3 0,-1-3 0,5 2 0,1-2 0,8-1 0,0 3 0,6-3 0,-1 4 0,0 0 0,1-4 0,-5 3 0,-1-2 0,-5 3 0,-3 0 0,-2 0 0,-3 0 0,0 0 0,0 0 0,0 0 0,0 0 0,-1 0 0,1 0 0,0 0 0,0 0 0,0 0 0,0 0 0,0 0 0,0 0 0,-3-3 0,-1 2 0,-3-2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7:46:37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24575,'18'0'0,"13"0"0,-11 0 0,25 0 0,-8 0 0,43 0 0,-21 0 0,9 0 0,11 1 0,10-1 0,-4-1 0,-16-2 0,-2-1 0,0 1-382,9 2 1,1 2 0,-9-4 381,-10-4 0,-11-1 0,-1 7 0,25-12 0,-29 11 0,23-11 0,-27 12 0,11-8 0,-11 7 1144,11-2-1144,-11 4 0,10-4 0,-10 2 0,11-2 0,-11 0 0,10 3 0,-9-3 0,3 0 0,-5 3 0,-5-7 0,3 7 0,-12-7 0,6 8 0,-12-7 0,2 6 0,-3-6 0,-1 6 0,-3-3 0,2 1 0,-2 2 0,0-6 0,2 7 0,-2-7 0,-1 6 0,4-6 0,-3 6 0,3-6 0,-3 7 0,2-7 0,-6 6 0,6-3 0,-6 1 0,7 2 0,-7-2 0,2 3 0,-3 0 0,0 0 0,0 0 0,0 0 0,0 0 0,0 0 0,-4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7:47:16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24575,'62'0'0,"-1"0"0,-12 0 0,5 0 0,32 0 0,14 0 0,-17 0 0,7 0 0,0 0 0,17 0 0,-31 0 0,-47 0 0,18 0 0,-20 0 0,8 0 0,-3 0 0,5 0 0,-1 0 0,34 4 0,8 6 0,0-4 0,-9 6 0,-37-11 0,3 7 0,-3-3 0,0 0 0,3 4 0,-8-8 0,20 6 0,-18-6 0,13 7 0,-17-7 0,1 3 0,-1-4 0,0 3 0,6-2 0,-5 3 0,5-4 0,-6 0 0,0 0 0,1 4 0,-5-3 0,3 2 0,-8-3 0,9 0 0,-9 4 0,8-3 0,-7 2 0,7-3 0,-7 0 0,7 0 0,-8 0 0,4 0 0,0 0 0,1 0 0,4 0 0,1 0 0,4 0 0,2 0 0,5 0 0,-6 0 0,5 0 0,-4 0 0,-1 0 0,5 0 0,-9 0 0,8 0 0,-8 0 0,3 0 0,-5 0 0,-4 0 0,4 0 0,-9 0 0,8 0 0,-7 0 0,-1 0 0,-2 0 0,-2 0 0,4 0 0,-1 0 0,-3 0 0,2 0 0,-2 0 0,-1 0 0,4 0 0,-7 0 0,6 0 0,-6 0 0,3 0 0,-4 0 0,4 0 0,0 0 0,5 0 0,-1 0 0,0 0 0,1 0 0,-1 0 0,1 0 0,-1 0 0,0 0 0,1 0 0,-1 0 0,1 0 0,-1 0 0,1 0 0,-5 0 0,0 0 0,0 0 0,-3 0 0,2-3 0,-3 2 0,0-2 0,0 3 0,0 0 0,0 0 0,0 0 0,0 0 0,0 0 0,0 0 0,-3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7:47:59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24575,'20'0'0,"-6"0"0,20 0 0,-12 0 0,20 0 0,-9 0 0,54 0 0,-32 0 0,1 0 0,6 0 0,2 0 0,9 0 0,-5 0 0,5 0 0,26 0 0,-55 0 0,20 0 0,-21 0 0,-5 0 0,11 0 0,-5 0 0,5 0 0,-4 4 0,3-3 0,-4 3 0,6 0 0,-6-3 0,4 4 0,-4-5 0,0 0 0,5 0 0,-11 4 0,5-3 0,-1 3 0,-4-4 0,5 0 0,-6 0 0,0 0 0,0 0 0,-1 0 0,1 0 0,0 0 0,0 0 0,0 0 0,0 0 0,-1 0 0,1 4 0,0-3 0,0 3 0,0-4 0,-5 4 0,3-3 0,-8 2 0,8-3 0,-8 0 0,3 4 0,-4-3 0,4 3 0,-3 0 0,8-3 0,-8 2 0,8 1 0,-8-3 0,3 4 0,-9-5 0,4 0 0,-4 0 0,-1 3 0,0-2 0,0 2 0,-3-3 0,7 0 0,-8 0 0,9 0 0,-9 0 0,4 0 0,-5 0 0,1 0 0,-1 0 0,1 0 0,-1 0 0,0 0 0,1 0 0,-1 0 0,1 0 0,-1 0 0,0 0 0,-3 0 0,3 0 0,-8 0 0,8 0 0,-3 0 0,-1-3 0,4 2 0,-7-2 0,6 3 0,-2-3 0,-1 2 0,0-3 0,-4 4 0,0 0 0,0 0 0,0 0 0,0 0 0,-4-3 0,3 3 0,-2-3 0,3 3 0,0-3 0,0 2 0,-1-2 0,1-1 0,0 4 0,0-3 0,4-1 0,-3 3 0,3-2 0,-4 3 0,-1 0 0,1 0 0,0 0 0,0 0 0,0-3 0,0 2 0,0-2 0,0 3 0,0 0 0,0 0 0,0 0 0,0 0 0,-1 0 0,-2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8:38:5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1 330 24575,'2'-10'0,"0"-1"0,9-4 0,4-1 0,-5 0 0,14-6 0,-10 5 0,7-8 0,-1 8 0,-3-3 0,8 3 0,-9 1 0,4 0 0,0 0 0,-4 4 0,4-4 0,-8 8 0,2-3 0,-6 4 0,3-1 0,-4 1 0,0 3 0,0 1 0,-3 0 0,2 2 0,-3-5 0,4 3 0,-1-1 0,-2 1 0,-2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18:38:54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0 229 24575,'10'0'0,"3"0"0,-5-3 0,11-2 0,-6-6 0,7-1 0,0-4 0,-4 0 0,0 0 0,3 0 0,-12 4 0,11 0 0,-13 1 0,6 3 0,-4-3 0,0 4 0,0 0 0,0 0 0,0-4 0,0 3 0,1-3 0,-1 4 0,-1 3 0,1-2 0,0 5 0,-3-5 0,-1 5 0,-3-2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7A53E-C1BF-2D45-9C22-71E71B549CE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CE145-0DAD-B74F-94A4-0C88577C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0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5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0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3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3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8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9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9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8.svg"/><Relationship Id="rId2" Type="http://schemas.microsoft.com/office/2017/06/relationships/model3d" Target="../media/model3d7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7.png"/><Relationship Id="rId5" Type="http://schemas.openxmlformats.org/officeDocument/2006/relationships/image" Target="../media/image39.sv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microsoft.com/office/2017/06/relationships/model3d" Target="../media/model3d8.glb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8.glb"/><Relationship Id="rId7" Type="http://schemas.openxmlformats.org/officeDocument/2006/relationships/image" Target="../media/image5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Relationship Id="rId22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17/06/relationships/model3d" Target="../media/model3d4.glb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customXml" Target="../ink/ink15.xml"/><Relationship Id="rId26" Type="http://schemas.microsoft.com/office/2017/06/relationships/model3d" Target="../media/model3d2.glb"/><Relationship Id="rId3" Type="http://schemas.openxmlformats.org/officeDocument/2006/relationships/image" Target="../media/image3.png"/><Relationship Id="rId21" Type="http://schemas.openxmlformats.org/officeDocument/2006/relationships/image" Target="../media/image22.png"/><Relationship Id="rId34" Type="http://schemas.microsoft.com/office/2017/06/relationships/model3d" Target="../media/model3d5.glb"/><Relationship Id="rId7" Type="http://schemas.openxmlformats.org/officeDocument/2006/relationships/image" Target="../media/image15.png"/><Relationship Id="rId12" Type="http://schemas.openxmlformats.org/officeDocument/2006/relationships/customXml" Target="../ink/ink12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.xml"/><Relationship Id="rId11" Type="http://schemas.openxmlformats.org/officeDocument/2006/relationships/image" Target="../media/image17.png"/><Relationship Id="rId24" Type="http://schemas.microsoft.com/office/2017/06/relationships/model3d" Target="../media/model3d1.glb"/><Relationship Id="rId32" Type="http://schemas.microsoft.com/office/2017/06/relationships/model3d" Target="../media/model3d4.glb"/><Relationship Id="rId5" Type="http://schemas.openxmlformats.org/officeDocument/2006/relationships/image" Target="../media/image27.png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28" Type="http://schemas.microsoft.com/office/2017/06/relationships/model3d" Target="../media/model3d3.glb"/><Relationship Id="rId10" Type="http://schemas.openxmlformats.org/officeDocument/2006/relationships/customXml" Target="../ink/ink11.xml"/><Relationship Id="rId19" Type="http://schemas.openxmlformats.org/officeDocument/2006/relationships/image" Target="../media/image21.png"/><Relationship Id="rId31" Type="http://schemas.openxmlformats.org/officeDocument/2006/relationships/image" Target="../media/image15.svg"/><Relationship Id="rId4" Type="http://schemas.openxmlformats.org/officeDocument/2006/relationships/customXml" Target="../ink/ink8.xml"/><Relationship Id="rId9" Type="http://schemas.openxmlformats.org/officeDocument/2006/relationships/image" Target="../media/image16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25.png"/><Relationship Id="rId30" Type="http://schemas.openxmlformats.org/officeDocument/2006/relationships/image" Target="../media/image27.png"/><Relationship Id="rId35" Type="http://schemas.openxmlformats.org/officeDocument/2006/relationships/image" Target="../media/image29.png"/><Relationship Id="rId8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17/06/relationships/model3d" Target="../media/model3d6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4.svg"/><Relationship Id="rId2" Type="http://schemas.microsoft.com/office/2017/06/relationships/model3d" Target="../media/model3d7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sv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microsoft.com/office/2017/06/relationships/model3d" Target="../media/model3d8.glb"/><Relationship Id="rId14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bstract background with network pattern">
            <a:extLst>
              <a:ext uri="{FF2B5EF4-FFF2-40B4-BE49-F238E27FC236}">
                <a16:creationId xmlns:a16="http://schemas.microsoft.com/office/drawing/2014/main" id="{EB14149D-0E8D-E14F-B283-8D6733A68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1" b="861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6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8A83A-AFEC-6E40-ACF1-B2C663C53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cap="small">
                <a:solidFill>
                  <a:srgbClr val="FFFFFF"/>
                </a:solidFill>
              </a:rPr>
              <a:t>Terraform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96117-DE51-844D-9F0A-3C01A3655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cap="small">
                <a:solidFill>
                  <a:srgbClr val="FFFFFF"/>
                </a:solidFill>
                <a:effectLst/>
              </a:rPr>
              <a:t>Infrastructure as Code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466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15AA147-6223-8744-AB79-5D9390370334}"/>
              </a:ext>
            </a:extLst>
          </p:cNvPr>
          <p:cNvSpPr txBox="1"/>
          <p:nvPr/>
        </p:nvSpPr>
        <p:spPr>
          <a:xfrm>
            <a:off x="171856" y="16508"/>
            <a:ext cx="1145918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u="sng" cap="small" dirty="0"/>
              <a:t>Documentation</a:t>
            </a:r>
          </a:p>
          <a:p>
            <a:pPr algn="ctr"/>
            <a:r>
              <a:rPr lang="en-US" sz="2000" cap="small" dirty="0"/>
              <a:t>Terraform Folder Structure</a:t>
            </a:r>
          </a:p>
          <a:p>
            <a:pPr algn="ctr"/>
            <a:r>
              <a:rPr lang="en-US" sz="2000" cap="small" dirty="0"/>
              <a:t>How does it work?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B47C0-DFCD-9747-945F-4C0280836C26}"/>
              </a:ext>
            </a:extLst>
          </p:cNvPr>
          <p:cNvSpPr/>
          <p:nvPr/>
        </p:nvSpPr>
        <p:spPr>
          <a:xfrm>
            <a:off x="-58366" y="653029"/>
            <a:ext cx="3949429" cy="6204971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400" cap="smal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400" cap="small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</a:t>
            </a:r>
            <a:endParaRPr lang="en-US" sz="1400" cap="small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400" cap="small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4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Resources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652E3-024B-424E-84B3-B8955F4D8843}"/>
              </a:ext>
            </a:extLst>
          </p:cNvPr>
          <p:cNvSpPr/>
          <p:nvPr/>
        </p:nvSpPr>
        <p:spPr>
          <a:xfrm>
            <a:off x="8132323" y="636522"/>
            <a:ext cx="3832699" cy="620497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3C3879-DF32-A943-934D-FD90F595194E}"/>
              </a:ext>
            </a:extLst>
          </p:cNvPr>
          <p:cNvCxnSpPr>
            <a:cxnSpLocks/>
          </p:cNvCxnSpPr>
          <p:nvPr/>
        </p:nvCxnSpPr>
        <p:spPr>
          <a:xfrm>
            <a:off x="3699641" y="2123090"/>
            <a:ext cx="5561091" cy="6687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D252D3-6695-B744-9645-E6286D5B3A7D}"/>
              </a:ext>
            </a:extLst>
          </p:cNvPr>
          <p:cNvSpPr txBox="1"/>
          <p:nvPr/>
        </p:nvSpPr>
        <p:spPr>
          <a:xfrm rot="375261">
            <a:off x="4914600" y="2032761"/>
            <a:ext cx="219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Create an ec2 instance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2ECD07-BD79-1F47-8DC9-B1AA40229613}"/>
              </a:ext>
            </a:extLst>
          </p:cNvPr>
          <p:cNvCxnSpPr>
            <a:cxnSpLocks/>
          </p:cNvCxnSpPr>
          <p:nvPr/>
        </p:nvCxnSpPr>
        <p:spPr>
          <a:xfrm>
            <a:off x="3615559" y="2354317"/>
            <a:ext cx="1018587" cy="14011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85F4122-E721-7645-9206-61090F46F739}"/>
              </a:ext>
            </a:extLst>
          </p:cNvPr>
          <p:cNvSpPr/>
          <p:nvPr/>
        </p:nvSpPr>
        <p:spPr>
          <a:xfrm>
            <a:off x="3891063" y="3807213"/>
            <a:ext cx="4241260" cy="13119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 dev environment variables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cap="small" dirty="0">
                <a:solidFill>
                  <a:schemeClr val="tx1"/>
                </a:solidFill>
              </a:rPr>
              <a:t>{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“Instance-count”: 1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“environment”: “dev”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“Instance-type”: “t2.small”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AE171-0754-EC48-ACC2-219E4015244A}"/>
              </a:ext>
            </a:extLst>
          </p:cNvPr>
          <p:cNvSpPr txBox="1"/>
          <p:nvPr/>
        </p:nvSpPr>
        <p:spPr>
          <a:xfrm>
            <a:off x="4583774" y="3447737"/>
            <a:ext cx="1521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cap="small" dirty="0"/>
              <a:t>Here’s what I want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24BF95-ED18-E74A-B2C3-DF4AF026FB61}"/>
              </a:ext>
            </a:extLst>
          </p:cNvPr>
          <p:cNvCxnSpPr>
            <a:cxnSpLocks/>
          </p:cNvCxnSpPr>
          <p:nvPr/>
        </p:nvCxnSpPr>
        <p:spPr>
          <a:xfrm flipV="1">
            <a:off x="8233380" y="3239311"/>
            <a:ext cx="1027352" cy="567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80D3BC8-EB22-3A43-BB5F-AB3A17F95F13}"/>
              </a:ext>
            </a:extLst>
          </p:cNvPr>
          <p:cNvSpPr/>
          <p:nvPr/>
        </p:nvSpPr>
        <p:spPr>
          <a:xfrm>
            <a:off x="504497" y="872359"/>
            <a:ext cx="3036371" cy="15660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2669C2-8AFD-104C-9891-E41E99FAE327}"/>
              </a:ext>
            </a:extLst>
          </p:cNvPr>
          <p:cNvSpPr/>
          <p:nvPr/>
        </p:nvSpPr>
        <p:spPr>
          <a:xfrm>
            <a:off x="504497" y="2438400"/>
            <a:ext cx="3036371" cy="141462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8EE11-3D7A-6A47-B3C2-6BCF5517A965}"/>
              </a:ext>
            </a:extLst>
          </p:cNvPr>
          <p:cNvSpPr/>
          <p:nvPr/>
        </p:nvSpPr>
        <p:spPr>
          <a:xfrm>
            <a:off x="504497" y="3869530"/>
            <a:ext cx="3036371" cy="1312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127503-AD3A-F744-9696-A22707EA00E6}"/>
              </a:ext>
            </a:extLst>
          </p:cNvPr>
          <p:cNvSpPr/>
          <p:nvPr/>
        </p:nvSpPr>
        <p:spPr>
          <a:xfrm>
            <a:off x="1135117" y="5360275"/>
            <a:ext cx="1923393" cy="757763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E99146-243B-D041-989D-15FA1B82912E}"/>
              </a:ext>
            </a:extLst>
          </p:cNvPr>
          <p:cNvSpPr/>
          <p:nvPr/>
        </p:nvSpPr>
        <p:spPr>
          <a:xfrm>
            <a:off x="1135117" y="6118038"/>
            <a:ext cx="1923393" cy="723454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89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0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15AA147-6223-8744-AB79-5D9390370334}"/>
              </a:ext>
            </a:extLst>
          </p:cNvPr>
          <p:cNvSpPr txBox="1"/>
          <p:nvPr/>
        </p:nvSpPr>
        <p:spPr>
          <a:xfrm>
            <a:off x="171856" y="16508"/>
            <a:ext cx="114591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u="sng" cap="small" dirty="0"/>
              <a:t>Documentation</a:t>
            </a:r>
          </a:p>
          <a:p>
            <a:pPr algn="ctr"/>
            <a:r>
              <a:rPr lang="en-US" sz="2000" cap="small" dirty="0"/>
              <a:t>How environment variables are defined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B47C0-DFCD-9747-945F-4C0280836C26}"/>
              </a:ext>
            </a:extLst>
          </p:cNvPr>
          <p:cNvSpPr/>
          <p:nvPr/>
        </p:nvSpPr>
        <p:spPr>
          <a:xfrm>
            <a:off x="-58366" y="653029"/>
            <a:ext cx="3949429" cy="6204971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Resources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652E3-024B-424E-84B3-B8955F4D8843}"/>
              </a:ext>
            </a:extLst>
          </p:cNvPr>
          <p:cNvSpPr/>
          <p:nvPr/>
        </p:nvSpPr>
        <p:spPr>
          <a:xfrm>
            <a:off x="8132323" y="636522"/>
            <a:ext cx="3832699" cy="620497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D32BF5-150A-734C-B745-C3CFD880A840}"/>
              </a:ext>
            </a:extLst>
          </p:cNvPr>
          <p:cNvSpPr/>
          <p:nvPr/>
        </p:nvSpPr>
        <p:spPr>
          <a:xfrm>
            <a:off x="3891063" y="1033683"/>
            <a:ext cx="4241260" cy="13119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 dev environment variables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cap="small" dirty="0">
                <a:solidFill>
                  <a:schemeClr val="tx1"/>
                </a:solidFill>
              </a:rPr>
              <a:t>{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“Instance-count”: 1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“environment”: “dev”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“Instance-type”: “t2.small”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285545-CA2D-5547-909A-E12914183AD7}"/>
              </a:ext>
            </a:extLst>
          </p:cNvPr>
          <p:cNvSpPr/>
          <p:nvPr/>
        </p:nvSpPr>
        <p:spPr>
          <a:xfrm>
            <a:off x="3891063" y="2407593"/>
            <a:ext cx="4241260" cy="13119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 </a:t>
            </a:r>
            <a:r>
              <a:rPr lang="en-US" sz="1400" u="sng" cap="small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</a:t>
            </a: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environment variables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cap="small" dirty="0">
                <a:solidFill>
                  <a:schemeClr val="tx1"/>
                </a:solidFill>
              </a:rPr>
              <a:t>{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“Instance-count”: 1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“environment”: “</a:t>
            </a:r>
            <a:r>
              <a:rPr lang="en-US" sz="1000" cap="small" dirty="0" err="1">
                <a:solidFill>
                  <a:schemeClr val="tx1"/>
                </a:solidFill>
              </a:rPr>
              <a:t>tst</a:t>
            </a:r>
            <a:r>
              <a:rPr lang="en-US" sz="1000" cap="small" dirty="0">
                <a:solidFill>
                  <a:schemeClr val="tx1"/>
                </a:solidFill>
              </a:rPr>
              <a:t>”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“Instance-type”: “t2.small”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2D8A22-0413-EB4C-AB07-C24BE6875F47}"/>
              </a:ext>
            </a:extLst>
          </p:cNvPr>
          <p:cNvSpPr/>
          <p:nvPr/>
        </p:nvSpPr>
        <p:spPr>
          <a:xfrm>
            <a:off x="3891063" y="3788870"/>
            <a:ext cx="4241260" cy="131195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 </a:t>
            </a:r>
            <a:r>
              <a:rPr lang="en-US" sz="1400" u="sng" cap="small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environment variables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cap="small" dirty="0">
                <a:solidFill>
                  <a:schemeClr val="tx1"/>
                </a:solidFill>
              </a:rPr>
              <a:t>{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“Instance-count”: 2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“environment”: “</a:t>
            </a:r>
            <a:r>
              <a:rPr lang="en-US" sz="1000" cap="small" dirty="0" err="1">
                <a:solidFill>
                  <a:schemeClr val="tx1"/>
                </a:solidFill>
              </a:rPr>
              <a:t>prd</a:t>
            </a:r>
            <a:r>
              <a:rPr lang="en-US" sz="1000" cap="small" dirty="0">
                <a:solidFill>
                  <a:schemeClr val="tx1"/>
                </a:solidFill>
              </a:rPr>
              <a:t>”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“Instance-type”: “m5.large”</a:t>
            </a:r>
          </a:p>
          <a:p>
            <a:r>
              <a:rPr lang="en-US" sz="1000" cap="small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3C3879-DF32-A943-934D-FD90F595194E}"/>
              </a:ext>
            </a:extLst>
          </p:cNvPr>
          <p:cNvCxnSpPr/>
          <p:nvPr/>
        </p:nvCxnSpPr>
        <p:spPr>
          <a:xfrm flipV="1">
            <a:off x="3492230" y="1887166"/>
            <a:ext cx="398833" cy="175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7C88C1-90DF-3D4E-B1B9-0A022EE11482}"/>
              </a:ext>
            </a:extLst>
          </p:cNvPr>
          <p:cNvCxnSpPr/>
          <p:nvPr/>
        </p:nvCxnSpPr>
        <p:spPr>
          <a:xfrm flipV="1">
            <a:off x="3492230" y="3199124"/>
            <a:ext cx="398833" cy="175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3976F5-E464-1E41-A035-7E6186DC354E}"/>
              </a:ext>
            </a:extLst>
          </p:cNvPr>
          <p:cNvCxnSpPr/>
          <p:nvPr/>
        </p:nvCxnSpPr>
        <p:spPr>
          <a:xfrm flipV="1">
            <a:off x="3514928" y="4485485"/>
            <a:ext cx="398833" cy="175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B865E2-D43B-4D48-8D09-EC9F8D03335A}"/>
              </a:ext>
            </a:extLst>
          </p:cNvPr>
          <p:cNvSpPr txBox="1"/>
          <p:nvPr/>
        </p:nvSpPr>
        <p:spPr>
          <a:xfrm>
            <a:off x="4120055" y="5339255"/>
            <a:ext cx="373117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cap="small" dirty="0"/>
              <a:t>Represent the state of your infrastructure in source files that anyone can 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15AA147-6223-8744-AB79-5D9390370334}"/>
              </a:ext>
            </a:extLst>
          </p:cNvPr>
          <p:cNvSpPr txBox="1"/>
          <p:nvPr/>
        </p:nvSpPr>
        <p:spPr>
          <a:xfrm>
            <a:off x="171856" y="16508"/>
            <a:ext cx="1145918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u="sng" cap="small" dirty="0"/>
              <a:t>Documentation</a:t>
            </a:r>
          </a:p>
          <a:p>
            <a:pPr algn="ctr"/>
            <a:r>
              <a:rPr lang="en-US" sz="2000" cap="small" dirty="0"/>
              <a:t>How does it work?</a:t>
            </a:r>
          </a:p>
          <a:p>
            <a:pPr algn="ctr"/>
            <a:r>
              <a:rPr lang="en-US" sz="2000" cap="small" dirty="0"/>
              <a:t>What’s in the modules?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B47C0-DFCD-9747-945F-4C0280836C26}"/>
              </a:ext>
            </a:extLst>
          </p:cNvPr>
          <p:cNvSpPr/>
          <p:nvPr/>
        </p:nvSpPr>
        <p:spPr>
          <a:xfrm>
            <a:off x="-58366" y="653029"/>
            <a:ext cx="3949429" cy="6204971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Resources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652E3-024B-424E-84B3-B8955F4D8843}"/>
              </a:ext>
            </a:extLst>
          </p:cNvPr>
          <p:cNvSpPr/>
          <p:nvPr/>
        </p:nvSpPr>
        <p:spPr>
          <a:xfrm>
            <a:off x="8132323" y="636522"/>
            <a:ext cx="3832699" cy="620497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D32BF5-150A-734C-B745-C3CFD880A840}"/>
              </a:ext>
            </a:extLst>
          </p:cNvPr>
          <p:cNvSpPr/>
          <p:nvPr/>
        </p:nvSpPr>
        <p:spPr>
          <a:xfrm>
            <a:off x="3871606" y="2833697"/>
            <a:ext cx="4241260" cy="170784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 </a:t>
            </a:r>
            <a:r>
              <a:rPr lang="en-US" sz="1400" u="sng" cap="small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main.tf</a:t>
            </a:r>
            <a:endParaRPr lang="en-US" sz="1400" u="sng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cap="small" dirty="0">
                <a:solidFill>
                  <a:schemeClr val="tx1"/>
                </a:solidFill>
              </a:rPr>
              <a:t>resource "</a:t>
            </a:r>
            <a:r>
              <a:rPr lang="en-US" sz="1200" cap="small" dirty="0" err="1">
                <a:solidFill>
                  <a:schemeClr val="tx1"/>
                </a:solidFill>
              </a:rPr>
              <a:t>aws_instance</a:t>
            </a:r>
            <a:r>
              <a:rPr lang="en-US" sz="1200" cap="small" dirty="0">
                <a:solidFill>
                  <a:schemeClr val="tx1"/>
                </a:solidFill>
              </a:rPr>
              <a:t>" ”ec2" {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	name = “${</a:t>
            </a:r>
            <a:r>
              <a:rPr lang="en-US" sz="1200" cap="small" dirty="0" err="1">
                <a:solidFill>
                  <a:schemeClr val="tx1"/>
                </a:solidFill>
              </a:rPr>
              <a:t>var.environment</a:t>
            </a:r>
            <a:r>
              <a:rPr lang="en-US" sz="1200" cap="small" dirty="0">
                <a:solidFill>
                  <a:schemeClr val="tx1"/>
                </a:solidFill>
              </a:rPr>
              <a:t>}-instance-${</a:t>
            </a:r>
            <a:r>
              <a:rPr lang="en-US" sz="1200" cap="small" dirty="0" err="1">
                <a:solidFill>
                  <a:schemeClr val="tx1"/>
                </a:solidFill>
              </a:rPr>
              <a:t>count.index</a:t>
            </a:r>
            <a:r>
              <a:rPr lang="en-US" sz="1200" cap="small" dirty="0">
                <a:solidFill>
                  <a:schemeClr val="tx1"/>
                </a:solidFill>
              </a:rPr>
              <a:t>}”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	count = </a:t>
            </a:r>
            <a:r>
              <a:rPr lang="en-US" sz="1200" cap="small" dirty="0" err="1">
                <a:solidFill>
                  <a:schemeClr val="tx1"/>
                </a:solidFill>
              </a:rPr>
              <a:t>var.instance</a:t>
            </a:r>
            <a:r>
              <a:rPr lang="en-US" sz="1200" cap="small" dirty="0">
                <a:solidFill>
                  <a:schemeClr val="tx1"/>
                </a:solidFill>
              </a:rPr>
              <a:t>-count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	</a:t>
            </a:r>
            <a:r>
              <a:rPr lang="en-US" sz="1200" cap="small" dirty="0" err="1">
                <a:solidFill>
                  <a:schemeClr val="tx1"/>
                </a:solidFill>
              </a:rPr>
              <a:t>instance_type</a:t>
            </a:r>
            <a:r>
              <a:rPr lang="en-US" sz="1200" cap="small" dirty="0">
                <a:solidFill>
                  <a:schemeClr val="tx1"/>
                </a:solidFill>
              </a:rPr>
              <a:t> = </a:t>
            </a:r>
            <a:r>
              <a:rPr lang="en-US" sz="1200" cap="small" dirty="0" err="1">
                <a:solidFill>
                  <a:schemeClr val="tx1"/>
                </a:solidFill>
              </a:rPr>
              <a:t>var.instance</a:t>
            </a:r>
            <a:endParaRPr lang="en-US" sz="1200" cap="small" dirty="0">
              <a:solidFill>
                <a:schemeClr val="tx1"/>
              </a:solidFill>
            </a:endParaRPr>
          </a:p>
          <a:p>
            <a:r>
              <a:rPr lang="en-US" sz="1200" cap="small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3C3879-DF32-A943-934D-FD90F595194E}"/>
              </a:ext>
            </a:extLst>
          </p:cNvPr>
          <p:cNvCxnSpPr>
            <a:cxnSpLocks/>
          </p:cNvCxnSpPr>
          <p:nvPr/>
        </p:nvCxnSpPr>
        <p:spPr>
          <a:xfrm flipH="1">
            <a:off x="8112866" y="2597286"/>
            <a:ext cx="1215962" cy="9241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5F6F916-DD45-EA4C-B968-3BE78AC66FC8}"/>
              </a:ext>
            </a:extLst>
          </p:cNvPr>
          <p:cNvSpPr/>
          <p:nvPr/>
        </p:nvSpPr>
        <p:spPr>
          <a:xfrm>
            <a:off x="3891063" y="1033683"/>
            <a:ext cx="4241260" cy="154709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 dev environment variables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cap="small" dirty="0">
                <a:solidFill>
                  <a:schemeClr val="tx1"/>
                </a:solidFill>
              </a:rPr>
              <a:t>{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“Instance-count”: 1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“environment”: “dev”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“Instance-type”: “t2.small”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597918-C284-B946-A4D5-A90CBC8EB02A}"/>
              </a:ext>
            </a:extLst>
          </p:cNvPr>
          <p:cNvSpPr/>
          <p:nvPr/>
        </p:nvSpPr>
        <p:spPr>
          <a:xfrm>
            <a:off x="3891063" y="5168337"/>
            <a:ext cx="4241260" cy="1436743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 </a:t>
            </a:r>
            <a:r>
              <a:rPr lang="en-US" sz="1400" u="sng" cap="small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vars.tf</a:t>
            </a:r>
            <a:endParaRPr lang="en-US" sz="1400" u="sng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cap="small" dirty="0">
              <a:solidFill>
                <a:schemeClr val="tx1"/>
              </a:solidFill>
            </a:endParaRPr>
          </a:p>
          <a:p>
            <a:r>
              <a:rPr lang="en-US" sz="1200" cap="small" dirty="0">
                <a:solidFill>
                  <a:schemeClr val="tx1"/>
                </a:solidFill>
              </a:rPr>
              <a:t>Variable “Instance-count”{}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Variable “environment” {}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Variable “Instance-type”{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	default = “t2.small”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}</a:t>
            </a:r>
          </a:p>
          <a:p>
            <a:endParaRPr lang="en-US" sz="1000" cap="small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A14FA7-6A80-074C-9381-30A28EF61F49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8132323" y="3059349"/>
            <a:ext cx="1267030" cy="28273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5B8BE9-AE3C-6E49-B84E-6001647CC38F}"/>
              </a:ext>
            </a:extLst>
          </p:cNvPr>
          <p:cNvCxnSpPr>
            <a:cxnSpLocks/>
          </p:cNvCxnSpPr>
          <p:nvPr/>
        </p:nvCxnSpPr>
        <p:spPr>
          <a:xfrm flipV="1">
            <a:off x="3511685" y="1566153"/>
            <a:ext cx="379378" cy="4961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4BDE0-BECC-894B-9CC0-DBADE825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cap="small" dirty="0">
                <a:solidFill>
                  <a:srgbClr val="FFFFFF"/>
                </a:solidFill>
              </a:rPr>
              <a:t>Benefits of using terraform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A801-D9C0-BD4E-9284-2C30619CD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  <a:effectLst/>
              </a:rPr>
              <a:t>Automation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Documentation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Validation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Version Control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Reuse </a:t>
            </a:r>
          </a:p>
          <a:p>
            <a:endParaRPr lang="en-US" sz="2000" cap="small" dirty="0">
              <a:solidFill>
                <a:schemeClr val="tx1">
                  <a:alpha val="80000"/>
                </a:schemeClr>
              </a:solidFill>
              <a:effectLst/>
            </a:endParaRPr>
          </a:p>
          <a:p>
            <a:endParaRPr lang="en-US" sz="2000" cap="small" dirty="0">
              <a:solidFill>
                <a:schemeClr val="tx1">
                  <a:alpha val="80000"/>
                </a:schemeClr>
              </a:solidFill>
              <a:effectLst/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0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731F122-671F-B24C-A373-624EFB0BD182}"/>
              </a:ext>
            </a:extLst>
          </p:cNvPr>
          <p:cNvSpPr/>
          <p:nvPr/>
        </p:nvSpPr>
        <p:spPr>
          <a:xfrm>
            <a:off x="-13728" y="1674"/>
            <a:ext cx="4732409" cy="687664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cap="small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9CE4A9-B3AF-D449-A08D-BCA1F9B147AD}"/>
              </a:ext>
            </a:extLst>
          </p:cNvPr>
          <p:cNvSpPr/>
          <p:nvPr/>
        </p:nvSpPr>
        <p:spPr>
          <a:xfrm>
            <a:off x="4711894" y="0"/>
            <a:ext cx="2654385" cy="6858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u="sng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r>
              <a:rPr lang="en-US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Modules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BC1D81-F948-E840-AD5A-C93D71D60E39}"/>
              </a:ext>
            </a:extLst>
          </p:cNvPr>
          <p:cNvSpPr/>
          <p:nvPr/>
        </p:nvSpPr>
        <p:spPr>
          <a:xfrm>
            <a:off x="7366279" y="-20316"/>
            <a:ext cx="4452016" cy="6876641"/>
          </a:xfrm>
          <a:prstGeom prst="rect">
            <a:avLst/>
          </a:prstGeom>
          <a:solidFill>
            <a:schemeClr val="accent6">
              <a:lumMod val="60000"/>
              <a:lumOff val="40000"/>
              <a:alpha val="11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small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Infrastructure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A1FD37-72A0-E34D-B2CD-56D286DDDE50}"/>
              </a:ext>
            </a:extLst>
          </p:cNvPr>
          <p:cNvSpPr/>
          <p:nvPr/>
        </p:nvSpPr>
        <p:spPr>
          <a:xfrm rot="16200000">
            <a:off x="-949399" y="3270149"/>
            <a:ext cx="24994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000" b="1" cap="small" spc="0" dirty="0">
                <a:ln/>
                <a:solidFill>
                  <a:schemeClr val="accent4"/>
                </a:solidFill>
                <a:effectLst/>
              </a:rPr>
              <a:t>Infrastructure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3FCE3C49-F72B-AC4A-A5A3-D8680D910303}"/>
                  </a:ext>
                </a:extLst>
              </p:cNvPr>
              <p:cNvGraphicFramePr/>
              <p:nvPr/>
            </p:nvGraphicFramePr>
            <p:xfrm>
              <a:off x="4930022" y="428014"/>
              <a:ext cx="1694295" cy="60992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94295" cy="60992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022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3FCE3C49-F72B-AC4A-A5A3-D8680D9103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0022" y="428014"/>
                <a:ext cx="1694295" cy="609924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0B3BFE-44E6-8D4D-AE84-CF14CC721EEC}"/>
              </a:ext>
            </a:extLst>
          </p:cNvPr>
          <p:cNvSpPr txBox="1"/>
          <p:nvPr/>
        </p:nvSpPr>
        <p:spPr>
          <a:xfrm>
            <a:off x="794426" y="197529"/>
            <a:ext cx="2260059" cy="1846659"/>
          </a:xfrm>
          <a:prstGeom prst="rect">
            <a:avLst/>
          </a:prstGeom>
          <a:noFill/>
          <a:ln>
            <a:solidFill>
              <a:srgbClr val="D86613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cap="small" dirty="0"/>
              <a:t>Dev Configuration</a:t>
            </a:r>
          </a:p>
          <a:p>
            <a:endParaRPr lang="en-US" u="sng" cap="small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Environment = Dev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Count =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Size = t2.small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ECCEF-D42B-FB44-BEEB-B721ADC347CF}"/>
              </a:ext>
            </a:extLst>
          </p:cNvPr>
          <p:cNvSpPr txBox="1"/>
          <p:nvPr/>
        </p:nvSpPr>
        <p:spPr>
          <a:xfrm>
            <a:off x="794426" y="2505670"/>
            <a:ext cx="2260059" cy="1846659"/>
          </a:xfrm>
          <a:prstGeom prst="rect">
            <a:avLst/>
          </a:prstGeom>
          <a:noFill/>
          <a:ln>
            <a:solidFill>
              <a:srgbClr val="D86613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cap="small" dirty="0" err="1"/>
              <a:t>Tst</a:t>
            </a:r>
            <a:r>
              <a:rPr lang="en-US" u="sng" cap="small" dirty="0"/>
              <a:t> Configuration</a:t>
            </a:r>
          </a:p>
          <a:p>
            <a:endParaRPr lang="en-US" cap="small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Environment = </a:t>
            </a:r>
            <a:r>
              <a:rPr lang="en-US" sz="1400" cap="small" dirty="0" err="1">
                <a:solidFill>
                  <a:schemeClr val="accent5"/>
                </a:solidFill>
              </a:rPr>
              <a:t>tst</a:t>
            </a:r>
            <a:endParaRPr lang="en-US" sz="1400" cap="small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Count =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Size = t2.small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71344-3F87-0C4C-BC11-0BFA7AA64E8E}"/>
              </a:ext>
            </a:extLst>
          </p:cNvPr>
          <p:cNvSpPr txBox="1"/>
          <p:nvPr/>
        </p:nvSpPr>
        <p:spPr>
          <a:xfrm>
            <a:off x="794426" y="4813812"/>
            <a:ext cx="2260059" cy="1846659"/>
          </a:xfrm>
          <a:prstGeom prst="rect">
            <a:avLst/>
          </a:prstGeom>
          <a:noFill/>
          <a:ln>
            <a:solidFill>
              <a:srgbClr val="D86613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cap="small" dirty="0" err="1"/>
              <a:t>Prd</a:t>
            </a:r>
            <a:r>
              <a:rPr lang="en-US" u="sng" cap="small" dirty="0"/>
              <a:t> Configuration</a:t>
            </a:r>
          </a:p>
          <a:p>
            <a:endParaRPr lang="en-US" u="sng" cap="small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Environment = </a:t>
            </a:r>
            <a:r>
              <a:rPr lang="en-US" sz="1400" cap="small" dirty="0" err="1">
                <a:solidFill>
                  <a:schemeClr val="accent5"/>
                </a:solidFill>
              </a:rPr>
              <a:t>prd</a:t>
            </a:r>
            <a:endParaRPr lang="en-US" sz="1400" cap="small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Count = 2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Size = </a:t>
            </a:r>
            <a:r>
              <a:rPr lang="en-US" sz="1400" cap="small" dirty="0">
                <a:solidFill>
                  <a:srgbClr val="00B050"/>
                </a:solidFill>
              </a:rPr>
              <a:t>M5.large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6" name="Graphic 25" descr="Checklist outline">
            <a:extLst>
              <a:ext uri="{FF2B5EF4-FFF2-40B4-BE49-F238E27FC236}">
                <a16:creationId xmlns:a16="http://schemas.microsoft.com/office/drawing/2014/main" id="{D9BD3126-EA5D-554C-9018-B85F2FCB5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42315" y="5409481"/>
            <a:ext cx="649574" cy="649574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AB9CDBED-A6CA-464D-A870-E3A98EDA2BA9}"/>
              </a:ext>
            </a:extLst>
          </p:cNvPr>
          <p:cNvSpPr/>
          <p:nvPr/>
        </p:nvSpPr>
        <p:spPr>
          <a:xfrm>
            <a:off x="3054485" y="982494"/>
            <a:ext cx="421532" cy="23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AF06FE4-11AC-E944-BD56-C8331F9482B5}"/>
              </a:ext>
            </a:extLst>
          </p:cNvPr>
          <p:cNvSpPr/>
          <p:nvPr/>
        </p:nvSpPr>
        <p:spPr>
          <a:xfrm>
            <a:off x="3065773" y="3360905"/>
            <a:ext cx="421532" cy="23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D0CC6DD0-1564-D841-BA39-4CDBBB6E9745}"/>
              </a:ext>
            </a:extLst>
          </p:cNvPr>
          <p:cNvSpPr/>
          <p:nvPr/>
        </p:nvSpPr>
        <p:spPr>
          <a:xfrm>
            <a:off x="3051962" y="5620409"/>
            <a:ext cx="421532" cy="23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12B6B8-AF17-484A-A66E-E395A1FE334C}"/>
              </a:ext>
            </a:extLst>
          </p:cNvPr>
          <p:cNvSpPr/>
          <p:nvPr/>
        </p:nvSpPr>
        <p:spPr>
          <a:xfrm>
            <a:off x="7419680" y="284762"/>
            <a:ext cx="4398616" cy="2046875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6E5DA7-10EB-0C47-96D7-D52CAE77BCDC}"/>
              </a:ext>
            </a:extLst>
          </p:cNvPr>
          <p:cNvSpPr/>
          <p:nvPr/>
        </p:nvSpPr>
        <p:spPr>
          <a:xfrm>
            <a:off x="7419680" y="2415705"/>
            <a:ext cx="4398616" cy="218574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200" cap="small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</a:t>
            </a:r>
            <a:endParaRPr lang="en-US" sz="1200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7799A8-2D5C-5148-A3B5-6190FB096B49}"/>
              </a:ext>
            </a:extLst>
          </p:cNvPr>
          <p:cNvSpPr/>
          <p:nvPr/>
        </p:nvSpPr>
        <p:spPr>
          <a:xfrm>
            <a:off x="7419680" y="4681572"/>
            <a:ext cx="4398616" cy="218574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200" cap="small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200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Graphic 65" descr="Loading with solid fill">
            <a:extLst>
              <a:ext uri="{FF2B5EF4-FFF2-40B4-BE49-F238E27FC236}">
                <a16:creationId xmlns:a16="http://schemas.microsoft.com/office/drawing/2014/main" id="{7115393E-1D8D-574E-A4BF-0195D09CF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081082" y="564204"/>
            <a:ext cx="1381324" cy="914400"/>
          </a:xfrm>
          <a:prstGeom prst="rect">
            <a:avLst/>
          </a:prstGeom>
        </p:spPr>
      </p:pic>
      <p:pic>
        <p:nvPicPr>
          <p:cNvPr id="68" name="Graphic 21">
            <a:extLst>
              <a:ext uri="{FF2B5EF4-FFF2-40B4-BE49-F238E27FC236}">
                <a16:creationId xmlns:a16="http://schemas.microsoft.com/office/drawing/2014/main" id="{27FA9254-4941-9D47-941F-A0E4AE77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844" y="861023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AB62372-2644-2A47-A263-501235F3C490}"/>
              </a:ext>
            </a:extLst>
          </p:cNvPr>
          <p:cNvSpPr txBox="1"/>
          <p:nvPr/>
        </p:nvSpPr>
        <p:spPr>
          <a:xfrm>
            <a:off x="8958844" y="1911969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t2.small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39F5C9-A236-4B4B-9192-90E514BC4C0B}"/>
              </a:ext>
            </a:extLst>
          </p:cNvPr>
          <p:cNvSpPr txBox="1"/>
          <p:nvPr/>
        </p:nvSpPr>
        <p:spPr>
          <a:xfrm>
            <a:off x="8715123" y="55857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Dev-instance-1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BE413B-B73D-9A4C-A9B6-111C0A93253E}"/>
              </a:ext>
            </a:extLst>
          </p:cNvPr>
          <p:cNvSpPr txBox="1"/>
          <p:nvPr/>
        </p:nvSpPr>
        <p:spPr>
          <a:xfrm>
            <a:off x="8711051" y="2677771"/>
            <a:ext cx="144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Tst-instance-1</a:t>
            </a:r>
          </a:p>
        </p:txBody>
      </p:sp>
      <p:pic>
        <p:nvPicPr>
          <p:cNvPr id="73" name="Graphic 21">
            <a:extLst>
              <a:ext uri="{FF2B5EF4-FFF2-40B4-BE49-F238E27FC236}">
                <a16:creationId xmlns:a16="http://schemas.microsoft.com/office/drawing/2014/main" id="{FF906CD7-3C6E-2147-84AD-208FFF16B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22" y="3025879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980CF6B-FB40-8740-B7C5-429666E560AC}"/>
              </a:ext>
            </a:extLst>
          </p:cNvPr>
          <p:cNvSpPr txBox="1"/>
          <p:nvPr/>
        </p:nvSpPr>
        <p:spPr>
          <a:xfrm>
            <a:off x="8958842" y="4072020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t2.small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77937F-44CE-B741-A9DC-EFB33CD545BE}"/>
              </a:ext>
            </a:extLst>
          </p:cNvPr>
          <p:cNvSpPr txBox="1"/>
          <p:nvPr/>
        </p:nvSpPr>
        <p:spPr>
          <a:xfrm>
            <a:off x="7544756" y="4890008"/>
            <a:ext cx="14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prd-instance-1</a:t>
            </a:r>
          </a:p>
        </p:txBody>
      </p:sp>
      <p:pic>
        <p:nvPicPr>
          <p:cNvPr id="76" name="Graphic 21">
            <a:extLst>
              <a:ext uri="{FF2B5EF4-FFF2-40B4-BE49-F238E27FC236}">
                <a16:creationId xmlns:a16="http://schemas.microsoft.com/office/drawing/2014/main" id="{55420CD9-778C-244B-AE4B-76C3901BB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583" y="5232364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E9A8E5B-8AA3-C342-9262-B0D88C5DB1A3}"/>
              </a:ext>
            </a:extLst>
          </p:cNvPr>
          <p:cNvSpPr txBox="1"/>
          <p:nvPr/>
        </p:nvSpPr>
        <p:spPr>
          <a:xfrm>
            <a:off x="7714442" y="6284257"/>
            <a:ext cx="113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t2.medium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C1BBCC1-ADB5-5342-A4CB-DDEC00A86FA9}"/>
              </a:ext>
            </a:extLst>
          </p:cNvPr>
          <p:cNvSpPr txBox="1"/>
          <p:nvPr/>
        </p:nvSpPr>
        <p:spPr>
          <a:xfrm>
            <a:off x="9500515" y="4890008"/>
            <a:ext cx="14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prd-instance-2</a:t>
            </a:r>
          </a:p>
        </p:txBody>
      </p:sp>
      <p:pic>
        <p:nvPicPr>
          <p:cNvPr id="79" name="Graphic 21">
            <a:extLst>
              <a:ext uri="{FF2B5EF4-FFF2-40B4-BE49-F238E27FC236}">
                <a16:creationId xmlns:a16="http://schemas.microsoft.com/office/drawing/2014/main" id="{000E9729-6A6D-0443-88B7-4DA0DEADB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342" y="5232364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72248C9-5C18-8947-8899-8C05068C9F66}"/>
              </a:ext>
            </a:extLst>
          </p:cNvPr>
          <p:cNvSpPr txBox="1"/>
          <p:nvPr/>
        </p:nvSpPr>
        <p:spPr>
          <a:xfrm>
            <a:off x="9654643" y="6284257"/>
            <a:ext cx="113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t2.medium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C37238-BFDF-9F47-8727-45507E0E4B70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536394" y="3594368"/>
            <a:ext cx="883286" cy="2180078"/>
          </a:xfrm>
          <a:prstGeom prst="straightConnector1">
            <a:avLst/>
          </a:prstGeom>
          <a:ln w="63500">
            <a:gradFill>
              <a:gsLst>
                <a:gs pos="72843">
                  <a:srgbClr val="92D050"/>
                </a:gs>
                <a:gs pos="71687">
                  <a:srgbClr val="80E5C9"/>
                </a:gs>
                <a:gs pos="69375">
                  <a:srgbClr val="7DE1C5"/>
                </a:gs>
                <a:gs pos="64750">
                  <a:srgbClr val="76DABE"/>
                </a:gs>
                <a:gs pos="55500">
                  <a:srgbClr val="68CBB0"/>
                </a:gs>
                <a:gs pos="37000">
                  <a:srgbClr val="4DAE93"/>
                </a:gs>
                <a:gs pos="0">
                  <a:schemeClr val="accent1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07A2462-6825-2F42-9C76-7692A774B76B}"/>
              </a:ext>
            </a:extLst>
          </p:cNvPr>
          <p:cNvSpPr/>
          <p:nvPr/>
        </p:nvSpPr>
        <p:spPr>
          <a:xfrm>
            <a:off x="3473494" y="3323083"/>
            <a:ext cx="10232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/>
              <a:t>No Changes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1F421F-A01E-F943-92DE-890CBB7813EF}"/>
              </a:ext>
            </a:extLst>
          </p:cNvPr>
          <p:cNvSpPr txBox="1"/>
          <p:nvPr/>
        </p:nvSpPr>
        <p:spPr>
          <a:xfrm>
            <a:off x="7743583" y="6284257"/>
            <a:ext cx="113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M5.large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845A45-B5D7-2941-AB25-6C8A0A93DCCC}"/>
              </a:ext>
            </a:extLst>
          </p:cNvPr>
          <p:cNvSpPr txBox="1"/>
          <p:nvPr/>
        </p:nvSpPr>
        <p:spPr>
          <a:xfrm>
            <a:off x="9670987" y="6272351"/>
            <a:ext cx="113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m5.large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3DA5B-0B52-7C4F-A55F-57D4BC7D45E6}"/>
              </a:ext>
            </a:extLst>
          </p:cNvPr>
          <p:cNvSpPr txBox="1"/>
          <p:nvPr/>
        </p:nvSpPr>
        <p:spPr>
          <a:xfrm>
            <a:off x="3062598" y="6007258"/>
            <a:ext cx="226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/>
              <a:t>Modify Instance size</a:t>
            </a:r>
          </a:p>
          <a:p>
            <a:r>
              <a:rPr lang="en-US" sz="1200" cap="small" dirty="0"/>
              <a:t>T2.medium </a:t>
            </a:r>
            <a:r>
              <a:rPr lang="en-US" sz="1200" cap="small" dirty="0">
                <a:sym typeface="Wingdings" pitchFamily="2" charset="2"/>
              </a:rPr>
              <a:t> m5.large</a:t>
            </a:r>
            <a:endParaRPr lang="en-US" sz="1200" cap="smal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3" name="3D Model 92" descr="Round Button">
                <a:extLst>
                  <a:ext uri="{FF2B5EF4-FFF2-40B4-BE49-F238E27FC236}">
                    <a16:creationId xmlns:a16="http://schemas.microsoft.com/office/drawing/2014/main" id="{87E6311E-F4B4-D745-A164-A561F4D815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5030550"/>
                  </p:ext>
                </p:extLst>
              </p:nvPr>
            </p:nvGraphicFramePr>
            <p:xfrm>
              <a:off x="1590231" y="1406527"/>
              <a:ext cx="668448" cy="56275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68448" cy="562750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</am3d:spPr>
                  <am3d:camera>
                    <am3d:pos x="0" y="0" z="67015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92352" d="1000000"/>
                    <am3d:preTrans dx="0" dy="-311484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4839" ay="42362" az="1077343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05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3" name="3D Model 92" descr="Round Button">
                <a:extLst>
                  <a:ext uri="{FF2B5EF4-FFF2-40B4-BE49-F238E27FC236}">
                    <a16:creationId xmlns:a16="http://schemas.microsoft.com/office/drawing/2014/main" id="{87E6311E-F4B4-D745-A164-A561F4D815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0231" y="1406527"/>
                <a:ext cx="668448" cy="5627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4" name="3D Model 93" descr="Round Button">
                <a:extLst>
                  <a:ext uri="{FF2B5EF4-FFF2-40B4-BE49-F238E27FC236}">
                    <a16:creationId xmlns:a16="http://schemas.microsoft.com/office/drawing/2014/main" id="{FAD077B4-29E7-DD47-B141-D9D2E303CD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337823"/>
                  </p:ext>
                </p:extLst>
              </p:nvPr>
            </p:nvGraphicFramePr>
            <p:xfrm>
              <a:off x="1584465" y="3689829"/>
              <a:ext cx="668448" cy="56275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68448" cy="562750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</am3d:spPr>
                  <am3d:camera>
                    <am3d:pos x="0" y="0" z="67015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92352" d="1000000"/>
                    <am3d:preTrans dx="0" dy="-311484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4839" ay="42362" az="1077343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05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4" name="3D Model 93" descr="Round Button">
                <a:extLst>
                  <a:ext uri="{FF2B5EF4-FFF2-40B4-BE49-F238E27FC236}">
                    <a16:creationId xmlns:a16="http://schemas.microsoft.com/office/drawing/2014/main" id="{FAD077B4-29E7-DD47-B141-D9D2E303CD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4465" y="3689829"/>
                <a:ext cx="668448" cy="5627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5" name="3D Model 94" descr="Round Button">
                <a:extLst>
                  <a:ext uri="{FF2B5EF4-FFF2-40B4-BE49-F238E27FC236}">
                    <a16:creationId xmlns:a16="http://schemas.microsoft.com/office/drawing/2014/main" id="{48F10C68-AC88-9C46-808A-6CA2E56C4B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910910"/>
                  </p:ext>
                </p:extLst>
              </p:nvPr>
            </p:nvGraphicFramePr>
            <p:xfrm>
              <a:off x="1590231" y="6002882"/>
              <a:ext cx="668448" cy="56275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68448" cy="562750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</am3d:spPr>
                  <am3d:camera>
                    <am3d:pos x="0" y="0" z="67015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92352" d="1000000"/>
                    <am3d:preTrans dx="0" dy="-311484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4839" ay="42362" az="1077343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05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5" name="3D Model 94" descr="Round Button">
                <a:extLst>
                  <a:ext uri="{FF2B5EF4-FFF2-40B4-BE49-F238E27FC236}">
                    <a16:creationId xmlns:a16="http://schemas.microsoft.com/office/drawing/2014/main" id="{48F10C68-AC88-9C46-808A-6CA2E56C4B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0231" y="6002882"/>
                <a:ext cx="668448" cy="5627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</p:pic>
        </mc:Fallback>
      </mc:AlternateContent>
      <p:pic>
        <p:nvPicPr>
          <p:cNvPr id="17" name="Graphic 16" descr="Document outline">
            <a:extLst>
              <a:ext uri="{FF2B5EF4-FFF2-40B4-BE49-F238E27FC236}">
                <a16:creationId xmlns:a16="http://schemas.microsoft.com/office/drawing/2014/main" id="{184C9A6F-006A-A54D-8CB6-D747ADF727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7303" y="1230702"/>
            <a:ext cx="604585" cy="60458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75C573-DA99-7E40-9BED-26D69A3083B0}"/>
              </a:ext>
            </a:extLst>
          </p:cNvPr>
          <p:cNvCxnSpPr>
            <a:cxnSpLocks/>
          </p:cNvCxnSpPr>
          <p:nvPr/>
        </p:nvCxnSpPr>
        <p:spPr>
          <a:xfrm flipV="1">
            <a:off x="6536393" y="1215957"/>
            <a:ext cx="852173" cy="1697258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D57D229-8B2B-0641-8156-71F27C24657C}"/>
              </a:ext>
            </a:extLst>
          </p:cNvPr>
          <p:cNvCxnSpPr>
            <a:cxnSpLocks/>
          </p:cNvCxnSpPr>
          <p:nvPr/>
        </p:nvCxnSpPr>
        <p:spPr>
          <a:xfrm flipH="1">
            <a:off x="6536393" y="1556426"/>
            <a:ext cx="883287" cy="1804479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A98D9B-BAF7-0B49-A436-33C6B511A817}"/>
              </a:ext>
            </a:extLst>
          </p:cNvPr>
          <p:cNvCxnSpPr>
            <a:cxnSpLocks/>
          </p:cNvCxnSpPr>
          <p:nvPr/>
        </p:nvCxnSpPr>
        <p:spPr>
          <a:xfrm flipH="1" flipV="1">
            <a:off x="3985108" y="1295062"/>
            <a:ext cx="1030074" cy="16181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Document outline">
            <a:extLst>
              <a:ext uri="{FF2B5EF4-FFF2-40B4-BE49-F238E27FC236}">
                <a16:creationId xmlns:a16="http://schemas.microsoft.com/office/drawing/2014/main" id="{DD98B7A2-6358-B149-BC12-C01173A7E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7304" y="1242169"/>
            <a:ext cx="604585" cy="604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9D2C4-A7E5-2342-A141-EA49D8C984CD}"/>
              </a:ext>
            </a:extLst>
          </p:cNvPr>
          <p:cNvSpPr txBox="1"/>
          <p:nvPr/>
        </p:nvSpPr>
        <p:spPr>
          <a:xfrm>
            <a:off x="3487305" y="966969"/>
            <a:ext cx="134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small" dirty="0"/>
              <a:t>No Changes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BB9204-83BA-4345-B4A1-959DC8675789}"/>
              </a:ext>
            </a:extLst>
          </p:cNvPr>
          <p:cNvSpPr txBox="1"/>
          <p:nvPr/>
        </p:nvSpPr>
        <p:spPr>
          <a:xfrm>
            <a:off x="991819" y="1597801"/>
            <a:ext cx="522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small" dirty="0"/>
              <a:t>Plan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7B3ACB-B3F5-DF4B-8336-CB8835D165CA}"/>
              </a:ext>
            </a:extLst>
          </p:cNvPr>
          <p:cNvSpPr txBox="1"/>
          <p:nvPr/>
        </p:nvSpPr>
        <p:spPr>
          <a:xfrm>
            <a:off x="1057989" y="6221387"/>
            <a:ext cx="527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small" dirty="0"/>
              <a:t>Plan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6E0674-964D-E649-9D05-257AE922CAE3}"/>
              </a:ext>
            </a:extLst>
          </p:cNvPr>
          <p:cNvSpPr txBox="1"/>
          <p:nvPr/>
        </p:nvSpPr>
        <p:spPr>
          <a:xfrm>
            <a:off x="941025" y="3908898"/>
            <a:ext cx="522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small" dirty="0"/>
              <a:t>Plan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8A98E50-4C63-1D43-8296-F59919A3AFCF}"/>
              </a:ext>
            </a:extLst>
          </p:cNvPr>
          <p:cNvSpPr txBox="1"/>
          <p:nvPr/>
        </p:nvSpPr>
        <p:spPr>
          <a:xfrm>
            <a:off x="2347381" y="6221387"/>
            <a:ext cx="571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small" dirty="0"/>
              <a:t>Apply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AEF38-336B-AB4E-ADD1-E87F6996D288}"/>
              </a:ext>
            </a:extLst>
          </p:cNvPr>
          <p:cNvSpPr txBox="1"/>
          <p:nvPr/>
        </p:nvSpPr>
        <p:spPr>
          <a:xfrm>
            <a:off x="4772082" y="5774446"/>
            <a:ext cx="2522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all" dirty="0"/>
              <a:t>Code review </a:t>
            </a:r>
            <a:r>
              <a:rPr lang="en-US" sz="2000" cap="small" dirty="0"/>
              <a:t>OF ALL CHANGES </a:t>
            </a:r>
          </a:p>
          <a:p>
            <a:pPr algn="ctr"/>
            <a:r>
              <a:rPr lang="en-US" sz="2000" cap="small" dirty="0"/>
              <a:t>(PLAN &amp; APPLY)</a:t>
            </a:r>
          </a:p>
        </p:txBody>
      </p:sp>
    </p:spTree>
    <p:extLst>
      <p:ext uri="{BB962C8B-B14F-4D97-AF65-F5344CB8AC3E}">
        <p14:creationId xmlns:p14="http://schemas.microsoft.com/office/powerpoint/2010/main" val="1421582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16705 0.2173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6" y="108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46 L 0.16537 -0.38495 " pathEditMode="relative" ptsTypes="AA">
                                      <p:cBhvr>
                                        <p:cTn id="6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8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1"/>
                                            </p:cond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5"/>
                                            </p:cond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</p:childTnLst>
        </p:cTn>
      </p:par>
    </p:tnLst>
    <p:bldLst>
      <p:bldP spid="80" grpId="0"/>
      <p:bldP spid="38" grpId="0"/>
      <p:bldP spid="39" grpId="0"/>
      <p:bldP spid="9" grpId="0"/>
      <p:bldP spid="69" grpId="0"/>
      <p:bldP spid="83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4BDE0-BECC-894B-9CC0-DBADE825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cap="small" dirty="0">
                <a:solidFill>
                  <a:srgbClr val="FFFFFF"/>
                </a:solidFill>
              </a:rPr>
              <a:t>Benefits of using terraform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A801-D9C0-BD4E-9284-2C30619CD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  <a:effectLst/>
              </a:rPr>
              <a:t>Automation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Documentation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Validation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Version Control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Reuse </a:t>
            </a:r>
          </a:p>
          <a:p>
            <a:endParaRPr lang="en-US" sz="2000" cap="small" dirty="0">
              <a:solidFill>
                <a:schemeClr val="tx1">
                  <a:alpha val="80000"/>
                </a:schemeClr>
              </a:solidFill>
              <a:effectLst/>
            </a:endParaRPr>
          </a:p>
          <a:p>
            <a:endParaRPr lang="en-US" sz="2000" cap="small" dirty="0">
              <a:solidFill>
                <a:schemeClr val="tx1">
                  <a:alpha val="80000"/>
                </a:schemeClr>
              </a:solidFill>
              <a:effectLst/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6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F1DC16B-65C4-F241-BDB9-39CF267DA30A}"/>
              </a:ext>
            </a:extLst>
          </p:cNvPr>
          <p:cNvSpPr/>
          <p:nvPr/>
        </p:nvSpPr>
        <p:spPr>
          <a:xfrm>
            <a:off x="7391577" y="-42631"/>
            <a:ext cx="4537414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9804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623896-6D71-F045-B72F-A3DF711EB874}"/>
              </a:ext>
            </a:extLst>
          </p:cNvPr>
          <p:cNvSpPr/>
          <p:nvPr/>
        </p:nvSpPr>
        <p:spPr>
          <a:xfrm>
            <a:off x="1" y="0"/>
            <a:ext cx="6010108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9804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7737DF-E3A9-2F45-8D5B-16FCF11D57EC}"/>
              </a:ext>
            </a:extLst>
          </p:cNvPr>
          <p:cNvSpPr/>
          <p:nvPr/>
        </p:nvSpPr>
        <p:spPr>
          <a:xfrm>
            <a:off x="76545" y="3454"/>
            <a:ext cx="6010108" cy="6858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B3BFE-44E6-8D4D-AE84-CF14CC721EEC}"/>
              </a:ext>
            </a:extLst>
          </p:cNvPr>
          <p:cNvSpPr txBox="1"/>
          <p:nvPr/>
        </p:nvSpPr>
        <p:spPr>
          <a:xfrm>
            <a:off x="794426" y="197529"/>
            <a:ext cx="2260059" cy="18466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cap="small" dirty="0"/>
              <a:t>Dev Configuration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1"/>
                </a:solidFill>
              </a:rPr>
              <a:t>Version = 1.0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Environment = Dev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Count =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Size = t2.small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ECCEF-D42B-FB44-BEEB-B721ADC347CF}"/>
              </a:ext>
            </a:extLst>
          </p:cNvPr>
          <p:cNvSpPr txBox="1"/>
          <p:nvPr/>
        </p:nvSpPr>
        <p:spPr>
          <a:xfrm>
            <a:off x="794426" y="2505670"/>
            <a:ext cx="2260059" cy="18466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cap="small" dirty="0" err="1"/>
              <a:t>Tst</a:t>
            </a:r>
            <a:r>
              <a:rPr lang="en-US" u="sng" cap="small" dirty="0"/>
              <a:t> Configuration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1"/>
                </a:solidFill>
              </a:rPr>
              <a:t>Version = 1.0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Environment = </a:t>
            </a:r>
            <a:r>
              <a:rPr lang="en-US" sz="1400" cap="small" dirty="0" err="1">
                <a:solidFill>
                  <a:schemeClr val="accent5"/>
                </a:solidFill>
              </a:rPr>
              <a:t>tst</a:t>
            </a:r>
            <a:endParaRPr lang="en-US" sz="1400" cap="small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Count =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Size = t2.small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71344-3F87-0C4C-BC11-0BFA7AA64E8E}"/>
              </a:ext>
            </a:extLst>
          </p:cNvPr>
          <p:cNvSpPr txBox="1"/>
          <p:nvPr/>
        </p:nvSpPr>
        <p:spPr>
          <a:xfrm>
            <a:off x="2304491" y="4636775"/>
            <a:ext cx="2260059" cy="20621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cap="small" dirty="0" err="1"/>
              <a:t>Prd</a:t>
            </a:r>
            <a:r>
              <a:rPr lang="en-US" u="sng" cap="small" dirty="0"/>
              <a:t> Configuration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1"/>
                </a:solidFill>
              </a:rPr>
              <a:t>version = 1.1</a:t>
            </a:r>
            <a:endParaRPr lang="en-US" sz="1400" u="sng" cap="small" dirty="0">
              <a:solidFill>
                <a:schemeClr val="accent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Environment = </a:t>
            </a:r>
            <a:r>
              <a:rPr lang="en-US" sz="1400" cap="small" dirty="0" err="1">
                <a:solidFill>
                  <a:schemeClr val="accent5"/>
                </a:solidFill>
              </a:rPr>
              <a:t>prd</a:t>
            </a:r>
            <a:endParaRPr lang="en-US" sz="1400" cap="small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Count = 2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Size = M5.large</a:t>
            </a:r>
          </a:p>
          <a:p>
            <a:endParaRPr lang="en-US" sz="1400" cap="small" dirty="0">
              <a:solidFill>
                <a:schemeClr val="accent5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B9CDBED-A6CA-464D-A870-E3A98EDA2BA9}"/>
              </a:ext>
            </a:extLst>
          </p:cNvPr>
          <p:cNvSpPr/>
          <p:nvPr/>
        </p:nvSpPr>
        <p:spPr>
          <a:xfrm>
            <a:off x="3054485" y="982494"/>
            <a:ext cx="421532" cy="23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AF06FE4-11AC-E944-BD56-C8331F9482B5}"/>
              </a:ext>
            </a:extLst>
          </p:cNvPr>
          <p:cNvSpPr/>
          <p:nvPr/>
        </p:nvSpPr>
        <p:spPr>
          <a:xfrm>
            <a:off x="3065773" y="3360905"/>
            <a:ext cx="421532" cy="23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D0CC6DD0-1564-D841-BA39-4CDBBB6E9745}"/>
              </a:ext>
            </a:extLst>
          </p:cNvPr>
          <p:cNvSpPr/>
          <p:nvPr/>
        </p:nvSpPr>
        <p:spPr>
          <a:xfrm>
            <a:off x="4581794" y="5563197"/>
            <a:ext cx="421532" cy="23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12B6B8-AF17-484A-A66E-E395A1FE334C}"/>
              </a:ext>
            </a:extLst>
          </p:cNvPr>
          <p:cNvSpPr/>
          <p:nvPr/>
        </p:nvSpPr>
        <p:spPr>
          <a:xfrm>
            <a:off x="7419680" y="58656"/>
            <a:ext cx="4398616" cy="218574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endParaRPr lang="en-US" sz="1200" cap="small" dirty="0">
              <a:ln w="0"/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endParaRPr lang="en-US" sz="1200" cap="small" dirty="0">
              <a:ln w="0"/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1.0</a:t>
            </a: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= dev</a:t>
            </a: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count = 1</a:t>
            </a: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size = t2.small</a:t>
            </a:r>
            <a:endParaRPr lang="en-US" sz="1100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6E5DA7-10EB-0C47-96D7-D52CAE77BCDC}"/>
              </a:ext>
            </a:extLst>
          </p:cNvPr>
          <p:cNvSpPr/>
          <p:nvPr/>
        </p:nvSpPr>
        <p:spPr>
          <a:xfrm>
            <a:off x="7419680" y="2336125"/>
            <a:ext cx="4398616" cy="218574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200" u="sng" cap="small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</a:t>
            </a:r>
            <a:endParaRPr lang="en-US" sz="1200" u="sng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z="1200" cap="small" dirty="0">
              <a:ln w="0"/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endParaRPr lang="en-US" sz="1200" cap="small" dirty="0">
              <a:ln w="0"/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1.0</a:t>
            </a: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= </a:t>
            </a:r>
            <a:r>
              <a:rPr lang="en-US" sz="1100" cap="small" dirty="0" err="1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</a:t>
            </a:r>
            <a:endParaRPr lang="en-US" sz="1100" cap="small" dirty="0">
              <a:ln w="0"/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count = 1</a:t>
            </a: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size = t2.small</a:t>
            </a:r>
            <a:endParaRPr lang="en-US" sz="1100" dirty="0">
              <a:ln w="0"/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7799A8-2D5C-5148-A3B5-6190FB096B49}"/>
              </a:ext>
            </a:extLst>
          </p:cNvPr>
          <p:cNvSpPr/>
          <p:nvPr/>
        </p:nvSpPr>
        <p:spPr>
          <a:xfrm>
            <a:off x="7419680" y="4613594"/>
            <a:ext cx="4398616" cy="218574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200" u="sng" cap="small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200" u="sng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endParaRPr lang="en-US" sz="1200" cap="small" dirty="0">
              <a:ln w="0"/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endParaRPr lang="en-US" sz="1200" cap="small" dirty="0">
              <a:ln w="0"/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1.1</a:t>
            </a: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= </a:t>
            </a:r>
            <a:r>
              <a:rPr lang="en-US" sz="1100" cap="small" dirty="0" err="1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100" cap="small" dirty="0">
              <a:ln w="0"/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count = 2</a:t>
            </a:r>
          </a:p>
          <a:p>
            <a:pPr>
              <a:defRPr/>
            </a:pPr>
            <a:r>
              <a:rPr lang="en-US" sz="1100" cap="small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size = m5.large</a:t>
            </a:r>
            <a:endParaRPr lang="en-US" sz="1100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z="1200" dirty="0">
              <a:ln w="0"/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Graphic 21">
            <a:extLst>
              <a:ext uri="{FF2B5EF4-FFF2-40B4-BE49-F238E27FC236}">
                <a16:creationId xmlns:a16="http://schemas.microsoft.com/office/drawing/2014/main" id="{27FA9254-4941-9D47-941F-A0E4AE77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192" y="704525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AB62372-2644-2A47-A263-501235F3C490}"/>
              </a:ext>
            </a:extLst>
          </p:cNvPr>
          <p:cNvSpPr txBox="1"/>
          <p:nvPr/>
        </p:nvSpPr>
        <p:spPr>
          <a:xfrm>
            <a:off x="10438798" y="178786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t2.small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39F5C9-A236-4B4B-9192-90E514BC4C0B}"/>
              </a:ext>
            </a:extLst>
          </p:cNvPr>
          <p:cNvSpPr txBox="1"/>
          <p:nvPr/>
        </p:nvSpPr>
        <p:spPr>
          <a:xfrm>
            <a:off x="10176515" y="35822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Dev-instance-1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BE413B-B73D-9A4C-A9B6-111C0A93253E}"/>
              </a:ext>
            </a:extLst>
          </p:cNvPr>
          <p:cNvSpPr txBox="1"/>
          <p:nvPr/>
        </p:nvSpPr>
        <p:spPr>
          <a:xfrm>
            <a:off x="10176515" y="2637334"/>
            <a:ext cx="144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Tst-instance-1</a:t>
            </a:r>
          </a:p>
        </p:txBody>
      </p:sp>
      <p:pic>
        <p:nvPicPr>
          <p:cNvPr id="73" name="Graphic 21">
            <a:extLst>
              <a:ext uri="{FF2B5EF4-FFF2-40B4-BE49-F238E27FC236}">
                <a16:creationId xmlns:a16="http://schemas.microsoft.com/office/drawing/2014/main" id="{FF906CD7-3C6E-2147-84AD-208FFF16B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473" y="3030877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980CF6B-FB40-8740-B7C5-429666E560AC}"/>
              </a:ext>
            </a:extLst>
          </p:cNvPr>
          <p:cNvSpPr txBox="1"/>
          <p:nvPr/>
        </p:nvSpPr>
        <p:spPr>
          <a:xfrm>
            <a:off x="10472610" y="404080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t2.small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77937F-44CE-B741-A9DC-EFB33CD545BE}"/>
              </a:ext>
            </a:extLst>
          </p:cNvPr>
          <p:cNvSpPr txBox="1"/>
          <p:nvPr/>
        </p:nvSpPr>
        <p:spPr>
          <a:xfrm>
            <a:off x="9658864" y="4899733"/>
            <a:ext cx="1054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cap="small" dirty="0"/>
              <a:t>prd-instance-1</a:t>
            </a:r>
          </a:p>
        </p:txBody>
      </p:sp>
      <p:pic>
        <p:nvPicPr>
          <p:cNvPr id="76" name="Graphic 21">
            <a:extLst>
              <a:ext uri="{FF2B5EF4-FFF2-40B4-BE49-F238E27FC236}">
                <a16:creationId xmlns:a16="http://schemas.microsoft.com/office/drawing/2014/main" id="{55420CD9-778C-244B-AE4B-76C3901BB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821" y="5158672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1C1BBCC1-ADB5-5342-A4CB-DDEC00A86FA9}"/>
              </a:ext>
            </a:extLst>
          </p:cNvPr>
          <p:cNvSpPr txBox="1"/>
          <p:nvPr/>
        </p:nvSpPr>
        <p:spPr>
          <a:xfrm>
            <a:off x="10732816" y="4918861"/>
            <a:ext cx="1054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cap="small" dirty="0"/>
              <a:t>prd-instance-2</a:t>
            </a:r>
          </a:p>
        </p:txBody>
      </p:sp>
      <p:pic>
        <p:nvPicPr>
          <p:cNvPr id="79" name="Graphic 21">
            <a:extLst>
              <a:ext uri="{FF2B5EF4-FFF2-40B4-BE49-F238E27FC236}">
                <a16:creationId xmlns:a16="http://schemas.microsoft.com/office/drawing/2014/main" id="{000E9729-6A6D-0443-88B7-4DA0DEADB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649" y="5177703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3" name="3D Model 92" descr="Round Button">
                <a:extLst>
                  <a:ext uri="{FF2B5EF4-FFF2-40B4-BE49-F238E27FC236}">
                    <a16:creationId xmlns:a16="http://schemas.microsoft.com/office/drawing/2014/main" id="{87E6311E-F4B4-D745-A164-A561F4D815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7840683"/>
                  </p:ext>
                </p:extLst>
              </p:nvPr>
            </p:nvGraphicFramePr>
            <p:xfrm>
              <a:off x="1590231" y="1406527"/>
              <a:ext cx="668448" cy="5627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68448" cy="562750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</am3d:spPr>
                  <am3d:camera>
                    <am3d:pos x="0" y="0" z="67015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92352" d="1000000"/>
                    <am3d:preTrans dx="0" dy="-311484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4839" ay="42362" az="10773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758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3" name="3D Model 92" descr="Round Button">
                <a:extLst>
                  <a:ext uri="{FF2B5EF4-FFF2-40B4-BE49-F238E27FC236}">
                    <a16:creationId xmlns:a16="http://schemas.microsoft.com/office/drawing/2014/main" id="{87E6311E-F4B4-D745-A164-A561F4D815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0231" y="1406527"/>
                <a:ext cx="668448" cy="5627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4" name="3D Model 93" descr="Round Button">
                <a:extLst>
                  <a:ext uri="{FF2B5EF4-FFF2-40B4-BE49-F238E27FC236}">
                    <a16:creationId xmlns:a16="http://schemas.microsoft.com/office/drawing/2014/main" id="{FAD077B4-29E7-DD47-B141-D9D2E303CD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4152653"/>
                  </p:ext>
                </p:extLst>
              </p:nvPr>
            </p:nvGraphicFramePr>
            <p:xfrm>
              <a:off x="1584465" y="3689829"/>
              <a:ext cx="668448" cy="5627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68448" cy="562750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</am3d:spPr>
                  <am3d:camera>
                    <am3d:pos x="0" y="0" z="67015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92352" d="1000000"/>
                    <am3d:preTrans dx="0" dy="-311484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4839" ay="42362" az="1077343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05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4" name="3D Model 93" descr="Round Button">
                <a:extLst>
                  <a:ext uri="{FF2B5EF4-FFF2-40B4-BE49-F238E27FC236}">
                    <a16:creationId xmlns:a16="http://schemas.microsoft.com/office/drawing/2014/main" id="{FAD077B4-29E7-DD47-B141-D9D2E303CD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4465" y="3689829"/>
                <a:ext cx="668448" cy="5627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5" name="3D Model 94" descr="Round Button">
                <a:extLst>
                  <a:ext uri="{FF2B5EF4-FFF2-40B4-BE49-F238E27FC236}">
                    <a16:creationId xmlns:a16="http://schemas.microsoft.com/office/drawing/2014/main" id="{48F10C68-AC88-9C46-808A-6CA2E56C4B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0141051"/>
                  </p:ext>
                </p:extLst>
              </p:nvPr>
            </p:nvGraphicFramePr>
            <p:xfrm>
              <a:off x="3100296" y="5920634"/>
              <a:ext cx="668448" cy="5627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68448" cy="562750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</am3d:spPr>
                  <am3d:camera>
                    <am3d:pos x="0" y="0" z="67015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92352" d="1000000"/>
                    <am3d:preTrans dx="0" dy="-311484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4839" ay="42362" az="1077343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05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5" name="3D Model 94" descr="Round Button">
                <a:extLst>
                  <a:ext uri="{FF2B5EF4-FFF2-40B4-BE49-F238E27FC236}">
                    <a16:creationId xmlns:a16="http://schemas.microsoft.com/office/drawing/2014/main" id="{48F10C68-AC88-9C46-808A-6CA2E56C4B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0296" y="5920634"/>
                <a:ext cx="668448" cy="5627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419D2C4-A7E5-2342-A141-EA49D8C984CD}"/>
              </a:ext>
            </a:extLst>
          </p:cNvPr>
          <p:cNvSpPr txBox="1"/>
          <p:nvPr/>
        </p:nvSpPr>
        <p:spPr>
          <a:xfrm>
            <a:off x="3487305" y="966969"/>
            <a:ext cx="134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small" dirty="0"/>
              <a:t>No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7A2462-6825-2F42-9C76-7692A774B76B}"/>
              </a:ext>
            </a:extLst>
          </p:cNvPr>
          <p:cNvSpPr/>
          <p:nvPr/>
        </p:nvSpPr>
        <p:spPr>
          <a:xfrm>
            <a:off x="3473494" y="3323083"/>
            <a:ext cx="10232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/>
              <a:t>No Changes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1F421F-A01E-F943-92DE-890CBB7813EF}"/>
              </a:ext>
            </a:extLst>
          </p:cNvPr>
          <p:cNvSpPr txBox="1"/>
          <p:nvPr/>
        </p:nvSpPr>
        <p:spPr>
          <a:xfrm>
            <a:off x="9737345" y="6227428"/>
            <a:ext cx="88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small" dirty="0"/>
              <a:t>m5.large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845A45-B5D7-2941-AB25-6C8A0A93DCCC}"/>
              </a:ext>
            </a:extLst>
          </p:cNvPr>
          <p:cNvSpPr txBox="1"/>
          <p:nvPr/>
        </p:nvSpPr>
        <p:spPr>
          <a:xfrm>
            <a:off x="10797235" y="6222416"/>
            <a:ext cx="88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small" dirty="0"/>
              <a:t>m5.large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F941E1-667C-0046-AD5F-96A2B13A8C88}"/>
              </a:ext>
            </a:extLst>
          </p:cNvPr>
          <p:cNvSpPr/>
          <p:nvPr/>
        </p:nvSpPr>
        <p:spPr>
          <a:xfrm>
            <a:off x="4986879" y="5526039"/>
            <a:ext cx="10232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/>
              <a:t>No Changes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BC4AA5-8018-6F47-ACCF-A8DC47F25301}"/>
              </a:ext>
            </a:extLst>
          </p:cNvPr>
          <p:cNvSpPr txBox="1"/>
          <p:nvPr/>
        </p:nvSpPr>
        <p:spPr>
          <a:xfrm>
            <a:off x="91722" y="4649186"/>
            <a:ext cx="2118809" cy="20621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cap="small" dirty="0" err="1"/>
              <a:t>prd</a:t>
            </a:r>
            <a:r>
              <a:rPr lang="en-US" u="sng" cap="small" dirty="0"/>
              <a:t> </a:t>
            </a:r>
            <a:r>
              <a:rPr lang="en-US" sz="1400" u="sng" cap="small" dirty="0"/>
              <a:t>Configuration</a:t>
            </a:r>
            <a:r>
              <a:rPr lang="en-US" u="sng" cap="small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version = 1.0</a:t>
            </a:r>
            <a:endParaRPr lang="en-US" sz="1400" u="sng" cap="small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Environment = </a:t>
            </a:r>
            <a:r>
              <a:rPr lang="en-US" sz="1400" cap="small" dirty="0" err="1">
                <a:solidFill>
                  <a:schemeClr val="accent5"/>
                </a:solidFill>
              </a:rPr>
              <a:t>prd</a:t>
            </a:r>
            <a:endParaRPr lang="en-US" sz="1400" cap="small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Count = 2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Size = t2.large</a:t>
            </a:r>
          </a:p>
          <a:p>
            <a:endParaRPr lang="en-US" sz="1400" cap="small" dirty="0">
              <a:solidFill>
                <a:schemeClr val="accent5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5D5168-6103-D540-AD9A-E3B67D2E65FB}"/>
              </a:ext>
            </a:extLst>
          </p:cNvPr>
          <p:cNvCxnSpPr>
            <a:cxnSpLocks/>
          </p:cNvCxnSpPr>
          <p:nvPr/>
        </p:nvCxnSpPr>
        <p:spPr>
          <a:xfrm>
            <a:off x="2210531" y="612844"/>
            <a:ext cx="5610230" cy="18733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D48556-F7A8-FF45-AC3F-EC193E2249D9}"/>
              </a:ext>
            </a:extLst>
          </p:cNvPr>
          <p:cNvCxnSpPr>
            <a:cxnSpLocks/>
          </p:cNvCxnSpPr>
          <p:nvPr/>
        </p:nvCxnSpPr>
        <p:spPr>
          <a:xfrm>
            <a:off x="2191353" y="2935770"/>
            <a:ext cx="5610230" cy="16669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ED870D5-6D64-804B-B0CF-6AE7ADFE18C5}"/>
              </a:ext>
            </a:extLst>
          </p:cNvPr>
          <p:cNvCxnSpPr>
            <a:cxnSpLocks/>
          </p:cNvCxnSpPr>
          <p:nvPr/>
        </p:nvCxnSpPr>
        <p:spPr>
          <a:xfrm>
            <a:off x="3620103" y="5062574"/>
            <a:ext cx="4200658" cy="27691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4EF970C-CADC-7844-A796-ADBDFDDB41B7}"/>
              </a:ext>
            </a:extLst>
          </p:cNvPr>
          <p:cNvSpPr txBox="1"/>
          <p:nvPr/>
        </p:nvSpPr>
        <p:spPr>
          <a:xfrm>
            <a:off x="1670864" y="1277832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cap="small" dirty="0"/>
              <a:t>plan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A9AB69-E0B8-324B-99A1-533647698BEE}"/>
              </a:ext>
            </a:extLst>
          </p:cNvPr>
          <p:cNvSpPr txBox="1"/>
          <p:nvPr/>
        </p:nvSpPr>
        <p:spPr>
          <a:xfrm>
            <a:off x="1670863" y="3572548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cap="small" dirty="0"/>
              <a:t>plan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9C5935-5FD6-2A4A-9182-91AC5840BAEF}"/>
              </a:ext>
            </a:extLst>
          </p:cNvPr>
          <p:cNvSpPr txBox="1"/>
          <p:nvPr/>
        </p:nvSpPr>
        <p:spPr>
          <a:xfrm>
            <a:off x="3186695" y="5737142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cap="small" dirty="0"/>
              <a:t>plan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4BD582-80DB-4441-BEE0-422EA24DFABC}"/>
              </a:ext>
            </a:extLst>
          </p:cNvPr>
          <p:cNvSpPr/>
          <p:nvPr/>
        </p:nvSpPr>
        <p:spPr>
          <a:xfrm>
            <a:off x="6070273" y="0"/>
            <a:ext cx="1289241" cy="6858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B9A12-591E-5A4A-8601-2C8C1CC7A4DC}"/>
              </a:ext>
            </a:extLst>
          </p:cNvPr>
          <p:cNvSpPr txBox="1"/>
          <p:nvPr/>
        </p:nvSpPr>
        <p:spPr>
          <a:xfrm>
            <a:off x="3253009" y="1577924"/>
            <a:ext cx="397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small" dirty="0"/>
              <a:t>ENTIRE HISTORY OF YOUR INFRASTRUCTURE CAPTURED IN THE COMMIT LOG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B5F0CB-BCFB-A646-A326-6A0708857D4E}"/>
              </a:ext>
            </a:extLst>
          </p:cNvPr>
          <p:cNvSpPr/>
          <p:nvPr/>
        </p:nvSpPr>
        <p:spPr>
          <a:xfrm>
            <a:off x="7462852" y="375354"/>
            <a:ext cx="2095176" cy="182991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cap="small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file</a:t>
            </a:r>
          </a:p>
        </p:txBody>
      </p:sp>
      <p:sp>
        <p:nvSpPr>
          <p:cNvPr id="20" name="Equal 19">
            <a:extLst>
              <a:ext uri="{FF2B5EF4-FFF2-40B4-BE49-F238E27FC236}">
                <a16:creationId xmlns:a16="http://schemas.microsoft.com/office/drawing/2014/main" id="{16145928-0A65-C245-AA68-9D1DE9A43209}"/>
              </a:ext>
            </a:extLst>
          </p:cNvPr>
          <p:cNvSpPr/>
          <p:nvPr/>
        </p:nvSpPr>
        <p:spPr>
          <a:xfrm>
            <a:off x="9805481" y="1060315"/>
            <a:ext cx="371034" cy="21443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Graphic 23" descr="Thumbs up sign outline">
            <a:extLst>
              <a:ext uri="{FF2B5EF4-FFF2-40B4-BE49-F238E27FC236}">
                <a16:creationId xmlns:a16="http://schemas.microsoft.com/office/drawing/2014/main" id="{83B1A5B6-D547-1745-AB44-B5418B3B2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3354" y="1360687"/>
            <a:ext cx="534251" cy="53425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4BC6612-354A-A545-8219-3B17B43EA4D3}"/>
              </a:ext>
            </a:extLst>
          </p:cNvPr>
          <p:cNvSpPr/>
          <p:nvPr/>
        </p:nvSpPr>
        <p:spPr>
          <a:xfrm>
            <a:off x="7462852" y="2645477"/>
            <a:ext cx="2270502" cy="182991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cap="small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file</a:t>
            </a:r>
          </a:p>
        </p:txBody>
      </p:sp>
      <p:sp>
        <p:nvSpPr>
          <p:cNvPr id="64" name="Equal 63">
            <a:extLst>
              <a:ext uri="{FF2B5EF4-FFF2-40B4-BE49-F238E27FC236}">
                <a16:creationId xmlns:a16="http://schemas.microsoft.com/office/drawing/2014/main" id="{5EBE4EFE-0B67-2044-8CF7-45EA46D2DE53}"/>
              </a:ext>
            </a:extLst>
          </p:cNvPr>
          <p:cNvSpPr/>
          <p:nvPr/>
        </p:nvSpPr>
        <p:spPr>
          <a:xfrm>
            <a:off x="9814962" y="3303244"/>
            <a:ext cx="371034" cy="21443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5" name="Graphic 64" descr="Thumbs up sign outline">
            <a:extLst>
              <a:ext uri="{FF2B5EF4-FFF2-40B4-BE49-F238E27FC236}">
                <a16:creationId xmlns:a16="http://schemas.microsoft.com/office/drawing/2014/main" id="{A7C79833-D531-8245-8DFB-2F27340E3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8653" y="3573927"/>
            <a:ext cx="534251" cy="534251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A76902A-2199-D14C-8A7E-D37A2506BCE8}"/>
              </a:ext>
            </a:extLst>
          </p:cNvPr>
          <p:cNvSpPr/>
          <p:nvPr/>
        </p:nvSpPr>
        <p:spPr>
          <a:xfrm>
            <a:off x="7438740" y="4918861"/>
            <a:ext cx="2270502" cy="182991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cap="small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5AA5F-4211-9A42-BFEE-8D4ADA6314CB}"/>
              </a:ext>
            </a:extLst>
          </p:cNvPr>
          <p:cNvSpPr txBox="1"/>
          <p:nvPr/>
        </p:nvSpPr>
        <p:spPr>
          <a:xfrm>
            <a:off x="3768744" y="58656"/>
            <a:ext cx="25374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u="sng" cap="small" dirty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1850413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0" dur="2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2" dur="20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4" dur="20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7" grpId="0" build="allAtOnce"/>
      <p:bldP spid="20" grpId="0" animBg="1"/>
      <p:bldP spid="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4BDE0-BECC-894B-9CC0-DBADE825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cap="small" dirty="0">
                <a:solidFill>
                  <a:srgbClr val="FFFFFF"/>
                </a:solidFill>
              </a:rPr>
              <a:t>Benefits of using terraform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A801-D9C0-BD4E-9284-2C30619CD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  <a:effectLst/>
              </a:rPr>
              <a:t>Automation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Documentation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Validation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Version Control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Reuse </a:t>
            </a:r>
          </a:p>
          <a:p>
            <a:endParaRPr lang="en-US" sz="2000" cap="small" dirty="0">
              <a:solidFill>
                <a:schemeClr val="tx1">
                  <a:alpha val="80000"/>
                </a:schemeClr>
              </a:solidFill>
              <a:effectLst/>
            </a:endParaRPr>
          </a:p>
          <a:p>
            <a:endParaRPr lang="en-US" sz="2000" cap="small" dirty="0">
              <a:solidFill>
                <a:schemeClr val="tx1">
                  <a:alpha val="80000"/>
                </a:schemeClr>
              </a:solidFill>
              <a:effectLst/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22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15AA147-6223-8744-AB79-5D9390370334}"/>
              </a:ext>
            </a:extLst>
          </p:cNvPr>
          <p:cNvSpPr txBox="1"/>
          <p:nvPr/>
        </p:nvSpPr>
        <p:spPr>
          <a:xfrm>
            <a:off x="8328" y="16508"/>
            <a:ext cx="121836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cap="small" dirty="0"/>
              <a:t>Reuse</a:t>
            </a:r>
          </a:p>
          <a:p>
            <a:pPr algn="ctr"/>
            <a:r>
              <a:rPr lang="en-US" dirty="0"/>
              <a:t>PACKAGE YOUR INFRASTRUCTURE INTO REUSABLE MODULES</a:t>
            </a:r>
            <a:endParaRPr lang="en-US" u="sng" cap="smal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B47C0-DFCD-9747-945F-4C0280836C26}"/>
              </a:ext>
            </a:extLst>
          </p:cNvPr>
          <p:cNvSpPr/>
          <p:nvPr/>
        </p:nvSpPr>
        <p:spPr>
          <a:xfrm>
            <a:off x="8328" y="653029"/>
            <a:ext cx="3949429" cy="6204971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0" lvl="4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Terragrunt.hcl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Resources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r>
              <a:rPr lang="en-US" sz="1200" cap="small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0" lvl="3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Global.tfvars</a:t>
            </a:r>
            <a:endParaRPr lang="en-US" sz="1200" cap="small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652E3-024B-424E-84B3-B8955F4D8843}"/>
              </a:ext>
            </a:extLst>
          </p:cNvPr>
          <p:cNvSpPr/>
          <p:nvPr/>
        </p:nvSpPr>
        <p:spPr>
          <a:xfrm>
            <a:off x="8359301" y="653029"/>
            <a:ext cx="3832699" cy="620497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Wingdings" pitchFamily="2" charset="2"/>
              <a:buChar char="q"/>
              <a:defRPr/>
            </a:pPr>
            <a:r>
              <a:rPr lang="en-US" sz="1200" cap="small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</a:t>
            </a: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171450">
              <a:buFont typeface="Wingdings" pitchFamily="2" charset="2"/>
              <a:buChar char="q"/>
              <a:defRPr/>
            </a:pPr>
            <a:r>
              <a:rPr lang="en-US" sz="1200" cap="small" dirty="0" err="1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Vars.tf</a:t>
            </a:r>
            <a:endParaRPr lang="en-US" sz="1200" cap="small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D32BF5-150A-734C-B745-C3CFD880A840}"/>
              </a:ext>
            </a:extLst>
          </p:cNvPr>
          <p:cNvSpPr/>
          <p:nvPr/>
        </p:nvSpPr>
        <p:spPr>
          <a:xfrm>
            <a:off x="3992985" y="5141901"/>
            <a:ext cx="4241260" cy="170784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 </a:t>
            </a:r>
            <a:r>
              <a:rPr lang="en-US" sz="1400" u="sng" cap="small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main.tf</a:t>
            </a:r>
            <a:endParaRPr lang="en-US" sz="1400" u="sng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cap="small" dirty="0">
                <a:solidFill>
                  <a:schemeClr val="tx1"/>
                </a:solidFill>
              </a:rPr>
              <a:t>resource "</a:t>
            </a:r>
            <a:r>
              <a:rPr lang="en-US" sz="1200" cap="small" dirty="0" err="1">
                <a:solidFill>
                  <a:schemeClr val="tx1"/>
                </a:solidFill>
              </a:rPr>
              <a:t>aws_instance</a:t>
            </a:r>
            <a:r>
              <a:rPr lang="en-US" sz="1200" cap="small" dirty="0">
                <a:solidFill>
                  <a:schemeClr val="tx1"/>
                </a:solidFill>
              </a:rPr>
              <a:t>" ”ec2" {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	name = “${</a:t>
            </a:r>
            <a:r>
              <a:rPr lang="en-US" sz="1200" cap="small" dirty="0" err="1">
                <a:solidFill>
                  <a:schemeClr val="tx1"/>
                </a:solidFill>
              </a:rPr>
              <a:t>var.environment</a:t>
            </a:r>
            <a:r>
              <a:rPr lang="en-US" sz="1200" cap="small" dirty="0">
                <a:solidFill>
                  <a:schemeClr val="tx1"/>
                </a:solidFill>
              </a:rPr>
              <a:t>}-instance-${</a:t>
            </a:r>
            <a:r>
              <a:rPr lang="en-US" sz="1200" cap="small" dirty="0" err="1">
                <a:solidFill>
                  <a:schemeClr val="tx1"/>
                </a:solidFill>
              </a:rPr>
              <a:t>count.index</a:t>
            </a:r>
            <a:r>
              <a:rPr lang="en-US" sz="1200" cap="small" dirty="0">
                <a:solidFill>
                  <a:schemeClr val="tx1"/>
                </a:solidFill>
              </a:rPr>
              <a:t>}”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	count = </a:t>
            </a:r>
            <a:r>
              <a:rPr lang="en-US" sz="1200" cap="small" dirty="0" err="1">
                <a:solidFill>
                  <a:schemeClr val="tx1"/>
                </a:solidFill>
              </a:rPr>
              <a:t>var.instance</a:t>
            </a:r>
            <a:r>
              <a:rPr lang="en-US" sz="1200" cap="small" dirty="0">
                <a:solidFill>
                  <a:schemeClr val="tx1"/>
                </a:solidFill>
              </a:rPr>
              <a:t>-count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	</a:t>
            </a:r>
            <a:r>
              <a:rPr lang="en-US" sz="1200" cap="small" dirty="0" err="1">
                <a:solidFill>
                  <a:schemeClr val="tx1"/>
                </a:solidFill>
              </a:rPr>
              <a:t>instance_type</a:t>
            </a:r>
            <a:r>
              <a:rPr lang="en-US" sz="1200" cap="small" dirty="0">
                <a:solidFill>
                  <a:schemeClr val="tx1"/>
                </a:solidFill>
              </a:rPr>
              <a:t> = </a:t>
            </a:r>
            <a:r>
              <a:rPr lang="en-US" sz="1200" cap="small" dirty="0" err="1">
                <a:solidFill>
                  <a:schemeClr val="tx1"/>
                </a:solidFill>
              </a:rPr>
              <a:t>var.instance</a:t>
            </a:r>
            <a:endParaRPr lang="en-US" sz="1200" cap="small" dirty="0">
              <a:solidFill>
                <a:schemeClr val="tx1"/>
              </a:solidFill>
            </a:endParaRPr>
          </a:p>
          <a:p>
            <a:r>
              <a:rPr lang="en-US" sz="1200" cap="small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3C3879-DF32-A943-934D-FD90F595194E}"/>
              </a:ext>
            </a:extLst>
          </p:cNvPr>
          <p:cNvCxnSpPr>
            <a:cxnSpLocks/>
          </p:cNvCxnSpPr>
          <p:nvPr/>
        </p:nvCxnSpPr>
        <p:spPr>
          <a:xfrm flipH="1">
            <a:off x="8265712" y="2628515"/>
            <a:ext cx="1277682" cy="24324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5F6F916-DD45-EA4C-B968-3BE78AC66FC8}"/>
              </a:ext>
            </a:extLst>
          </p:cNvPr>
          <p:cNvSpPr/>
          <p:nvPr/>
        </p:nvSpPr>
        <p:spPr>
          <a:xfrm>
            <a:off x="4024452" y="672929"/>
            <a:ext cx="4241260" cy="154709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ec2-Instance dev environment variables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cap="small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cap="small" dirty="0">
                <a:solidFill>
                  <a:schemeClr val="tx1"/>
                </a:solidFill>
              </a:rPr>
              <a:t>{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“Instance-count”: 1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“environment”: “dev”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“Instance-type”: “t2.small”</a:t>
            </a:r>
          </a:p>
          <a:p>
            <a:r>
              <a:rPr lang="en-US" sz="1200" cap="small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5B8BE9-AE3C-6E49-B84E-6001647CC38F}"/>
              </a:ext>
            </a:extLst>
          </p:cNvPr>
          <p:cNvCxnSpPr>
            <a:cxnSpLocks/>
          </p:cNvCxnSpPr>
          <p:nvPr/>
        </p:nvCxnSpPr>
        <p:spPr>
          <a:xfrm flipV="1">
            <a:off x="3511685" y="1566153"/>
            <a:ext cx="379378" cy="4961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A33B7C-06A2-984E-ABB8-962EBF7AAA16}"/>
              </a:ext>
            </a:extLst>
          </p:cNvPr>
          <p:cNvCxnSpPr>
            <a:cxnSpLocks/>
          </p:cNvCxnSpPr>
          <p:nvPr/>
        </p:nvCxnSpPr>
        <p:spPr>
          <a:xfrm>
            <a:off x="3492228" y="2318575"/>
            <a:ext cx="5410034" cy="735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B5B459-DB9F-A944-9A89-A3AB1B83A3EC}"/>
              </a:ext>
            </a:extLst>
          </p:cNvPr>
          <p:cNvCxnSpPr>
            <a:cxnSpLocks/>
          </p:cNvCxnSpPr>
          <p:nvPr/>
        </p:nvCxnSpPr>
        <p:spPr>
          <a:xfrm flipV="1">
            <a:off x="3492228" y="2453471"/>
            <a:ext cx="5410034" cy="1052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A206CC-A893-A442-9A4B-77C071E427D5}"/>
              </a:ext>
            </a:extLst>
          </p:cNvPr>
          <p:cNvCxnSpPr>
            <a:cxnSpLocks/>
          </p:cNvCxnSpPr>
          <p:nvPr/>
        </p:nvCxnSpPr>
        <p:spPr>
          <a:xfrm flipV="1">
            <a:off x="3455442" y="2518319"/>
            <a:ext cx="5446820" cy="2306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269A6AE-D35B-DC4E-B839-29BBE0CD2DDB}"/>
              </a:ext>
            </a:extLst>
          </p:cNvPr>
          <p:cNvSpPr txBox="1"/>
          <p:nvPr/>
        </p:nvSpPr>
        <p:spPr>
          <a:xfrm>
            <a:off x="8481848" y="4824595"/>
            <a:ext cx="365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INSTEAD OF DOING </a:t>
            </a:r>
          </a:p>
          <a:p>
            <a:pPr algn="ctr"/>
            <a:r>
              <a:rPr lang="en-US" sz="1600" dirty="0"/>
              <a:t>EVERY DEPLOYMENT </a:t>
            </a:r>
          </a:p>
          <a:p>
            <a:pPr algn="ctr"/>
            <a:r>
              <a:rPr lang="en-US" sz="1600" dirty="0"/>
              <a:t>FOR EVERY PRODUCT </a:t>
            </a:r>
          </a:p>
          <a:p>
            <a:pPr algn="ctr"/>
            <a:r>
              <a:rPr lang="en-US" sz="1600" dirty="0"/>
              <a:t>IN EVERY ENVIRONMENT FROM SCRATCH, YOU CAN BUILD ON TOP OF EXISTING MODULES</a:t>
            </a:r>
          </a:p>
        </p:txBody>
      </p:sp>
    </p:spTree>
    <p:extLst>
      <p:ext uri="{BB962C8B-B14F-4D97-AF65-F5344CB8AC3E}">
        <p14:creationId xmlns:p14="http://schemas.microsoft.com/office/powerpoint/2010/main" val="3046098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2058BA-E1FF-0C40-A38B-C166D2E823AA}"/>
              </a:ext>
            </a:extLst>
          </p:cNvPr>
          <p:cNvSpPr txBox="1"/>
          <p:nvPr/>
        </p:nvSpPr>
        <p:spPr>
          <a:xfrm>
            <a:off x="3513309" y="5009746"/>
            <a:ext cx="611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small" dirty="0"/>
              <a:t>Fast forward 6 months…</a:t>
            </a:r>
          </a:p>
        </p:txBody>
      </p:sp>
      <p:pic>
        <p:nvPicPr>
          <p:cNvPr id="3" name="Graphic 2" descr="Clock with solid fill">
            <a:extLst>
              <a:ext uri="{FF2B5EF4-FFF2-40B4-BE49-F238E27FC236}">
                <a16:creationId xmlns:a16="http://schemas.microsoft.com/office/drawing/2014/main" id="{47CE55FC-1B2B-8948-B57C-4F29EEB0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3331" y="626624"/>
            <a:ext cx="4125338" cy="412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7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8CCB816-0CCE-BF4E-8AEF-FDEFC9C026C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23" name="Graphic 5">
            <a:extLst>
              <a:ext uri="{FF2B5EF4-FFF2-40B4-BE49-F238E27FC236}">
                <a16:creationId xmlns:a16="http://schemas.microsoft.com/office/drawing/2014/main" id="{7DAFFFAA-A704-1949-89B1-C1170A3D2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21">
            <a:extLst>
              <a:ext uri="{FF2B5EF4-FFF2-40B4-BE49-F238E27FC236}">
                <a16:creationId xmlns:a16="http://schemas.microsoft.com/office/drawing/2014/main" id="{097289F4-185A-AA42-8CAA-8CAE29A88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13" y="3834813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F48FCE-A093-D944-8779-B0FAFE9EE9FF}"/>
              </a:ext>
            </a:extLst>
          </p:cNvPr>
          <p:cNvSpPr txBox="1"/>
          <p:nvPr/>
        </p:nvSpPr>
        <p:spPr>
          <a:xfrm>
            <a:off x="1536958" y="165100"/>
            <a:ext cx="4040221" cy="182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small" dirty="0"/>
              <a:t>Requirements: without terraform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3 environments – DEV, TST, PRD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Dev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1 server = t2.small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TST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1 server = t2.small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PRD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2 servers = t2.medium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81ABD8-7664-3244-8DD5-C445959A7E7E}"/>
              </a:ext>
            </a:extLst>
          </p:cNvPr>
          <p:cNvSpPr/>
          <p:nvPr/>
        </p:nvSpPr>
        <p:spPr>
          <a:xfrm>
            <a:off x="935591" y="3060001"/>
            <a:ext cx="2876469" cy="355511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14E916-8F53-264D-89B9-0F59533651BC}"/>
              </a:ext>
            </a:extLst>
          </p:cNvPr>
          <p:cNvSpPr/>
          <p:nvPr/>
        </p:nvSpPr>
        <p:spPr>
          <a:xfrm>
            <a:off x="4435380" y="3060001"/>
            <a:ext cx="2876469" cy="355511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A4FD82-4592-4945-A6BC-B09779E1C359}"/>
              </a:ext>
            </a:extLst>
          </p:cNvPr>
          <p:cNvSpPr/>
          <p:nvPr/>
        </p:nvSpPr>
        <p:spPr>
          <a:xfrm>
            <a:off x="8616790" y="3049881"/>
            <a:ext cx="2876469" cy="355511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7259C7-2B13-C743-976C-F604589DB484}"/>
              </a:ext>
            </a:extLst>
          </p:cNvPr>
          <p:cNvSpPr/>
          <p:nvPr/>
        </p:nvSpPr>
        <p:spPr>
          <a:xfrm>
            <a:off x="7928919" y="2625825"/>
            <a:ext cx="4181410" cy="412508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 ACCOUNT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E37C66-FB4C-574C-AE01-39A577ACE6D1}"/>
              </a:ext>
            </a:extLst>
          </p:cNvPr>
          <p:cNvSpPr/>
          <p:nvPr/>
        </p:nvSpPr>
        <p:spPr>
          <a:xfrm>
            <a:off x="300681" y="2625825"/>
            <a:ext cx="7327558" cy="412508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NON-PRD ACCOUNT</a:t>
            </a:r>
          </a:p>
        </p:txBody>
      </p:sp>
      <p:pic>
        <p:nvPicPr>
          <p:cNvPr id="38" name="Graphic 21">
            <a:extLst>
              <a:ext uri="{FF2B5EF4-FFF2-40B4-BE49-F238E27FC236}">
                <a16:creationId xmlns:a16="http://schemas.microsoft.com/office/drawing/2014/main" id="{230837E4-6A86-FF49-B384-903533E87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380" y="3834813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21">
            <a:extLst>
              <a:ext uri="{FF2B5EF4-FFF2-40B4-BE49-F238E27FC236}">
                <a16:creationId xmlns:a16="http://schemas.microsoft.com/office/drawing/2014/main" id="{FB724AC6-7F90-5941-A34D-30CD182A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565" y="3832607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21">
            <a:extLst>
              <a:ext uri="{FF2B5EF4-FFF2-40B4-BE49-F238E27FC236}">
                <a16:creationId xmlns:a16="http://schemas.microsoft.com/office/drawing/2014/main" id="{527DA64F-F454-F046-ADA0-46870B9BF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587" y="5362064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9A97623-81BA-A441-91DF-56A52A96462D}"/>
              </a:ext>
            </a:extLst>
          </p:cNvPr>
          <p:cNvSpPr txBox="1"/>
          <p:nvPr/>
        </p:nvSpPr>
        <p:spPr>
          <a:xfrm>
            <a:off x="1759832" y="377812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t2.small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03F93A-255E-AF44-BCD7-DE96F308CA09}"/>
              </a:ext>
            </a:extLst>
          </p:cNvPr>
          <p:cNvSpPr txBox="1"/>
          <p:nvPr/>
        </p:nvSpPr>
        <p:spPr>
          <a:xfrm>
            <a:off x="5345380" y="382053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t2.small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5524DC-AE84-5C44-90E1-FA627930A031}"/>
              </a:ext>
            </a:extLst>
          </p:cNvPr>
          <p:cNvSpPr txBox="1"/>
          <p:nvPr/>
        </p:nvSpPr>
        <p:spPr>
          <a:xfrm>
            <a:off x="9443269" y="383167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t2.medium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0E5C99-7EEA-5244-B3FA-68E9AFB0E9D1}"/>
              </a:ext>
            </a:extLst>
          </p:cNvPr>
          <p:cNvSpPr txBox="1"/>
          <p:nvPr/>
        </p:nvSpPr>
        <p:spPr>
          <a:xfrm>
            <a:off x="9524584" y="5362064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t2.medium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60735CA-B644-C044-B5FF-A318A4F17DD9}"/>
                  </a:ext>
                </a:extLst>
              </p14:cNvPr>
              <p14:cNvContentPartPr/>
              <p14:nvPr/>
            </p14:nvContentPartPr>
            <p14:xfrm>
              <a:off x="4151742" y="940466"/>
              <a:ext cx="607680" cy="27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60735CA-B644-C044-B5FF-A318A4F17D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3102" y="931826"/>
                <a:ext cx="6253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8C607DB-FCBE-F247-849D-181F454965F8}"/>
                  </a:ext>
                </a:extLst>
              </p14:cNvPr>
              <p14:cNvContentPartPr/>
              <p14:nvPr/>
            </p14:nvContentPartPr>
            <p14:xfrm>
              <a:off x="4139502" y="1377146"/>
              <a:ext cx="66780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8C607DB-FCBE-F247-849D-181F454965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0862" y="1368146"/>
                <a:ext cx="685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B79AAA7-04AD-7D46-A93D-0F0BE9240C90}"/>
                  </a:ext>
                </a:extLst>
              </p14:cNvPr>
              <p14:cNvContentPartPr/>
              <p14:nvPr/>
            </p14:nvContentPartPr>
            <p14:xfrm>
              <a:off x="4199982" y="1825706"/>
              <a:ext cx="893160" cy="37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B79AAA7-04AD-7D46-A93D-0F0BE9240C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90982" y="1816706"/>
                <a:ext cx="910800" cy="5508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E5509A20-9E95-6C4D-A14A-5784C5944D98}"/>
              </a:ext>
            </a:extLst>
          </p:cNvPr>
          <p:cNvSpPr txBox="1"/>
          <p:nvPr/>
        </p:nvSpPr>
        <p:spPr>
          <a:xfrm>
            <a:off x="4807302" y="823683"/>
            <a:ext cx="45246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1400" cap="small" dirty="0"/>
              <a:t>t2.medium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400" cap="small" dirty="0"/>
          </a:p>
          <a:p>
            <a:pPr marL="285750" indent="-285750">
              <a:buFont typeface="Wingdings" pitchFamily="2" charset="2"/>
              <a:buChar char="à"/>
            </a:pPr>
            <a:r>
              <a:rPr lang="en-US" sz="1400" cap="small" dirty="0"/>
              <a:t>t2.medium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400" cap="small" dirty="0"/>
          </a:p>
          <a:p>
            <a:r>
              <a:rPr lang="en-US" sz="1400" cap="small" dirty="0">
                <a:sym typeface="Wingdings" pitchFamily="2" charset="2"/>
              </a:rPr>
              <a:t>        t2.large</a:t>
            </a:r>
            <a:endParaRPr lang="en-US" sz="1400" cap="small" dirty="0"/>
          </a:p>
          <a:p>
            <a:endParaRPr lang="en-US" cap="smal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27CD34F-EC23-2543-938E-8E918E893C7A}"/>
                  </a:ext>
                </a:extLst>
              </p14:cNvPr>
              <p14:cNvContentPartPr/>
              <p14:nvPr/>
            </p14:nvContentPartPr>
            <p14:xfrm>
              <a:off x="1851314" y="3962787"/>
              <a:ext cx="813240" cy="13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27CD34F-EC23-2543-938E-8E918E893C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2314" y="3953787"/>
                <a:ext cx="830880" cy="3132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49DCB1F7-1FFA-5E44-AF6E-566307DA4F78}"/>
              </a:ext>
            </a:extLst>
          </p:cNvPr>
          <p:cNvSpPr txBox="1"/>
          <p:nvPr/>
        </p:nvSpPr>
        <p:spPr>
          <a:xfrm>
            <a:off x="5345380" y="4204145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t2.medium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E56271-0524-764E-A8EB-63A5319A0742}"/>
              </a:ext>
            </a:extLst>
          </p:cNvPr>
          <p:cNvSpPr/>
          <p:nvPr/>
        </p:nvSpPr>
        <p:spPr>
          <a:xfrm>
            <a:off x="1765325" y="4204145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/>
              <a:t>t2.medium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04E565-D508-0E47-B936-63DEBA0259D8}"/>
              </a:ext>
            </a:extLst>
          </p:cNvPr>
          <p:cNvSpPr txBox="1"/>
          <p:nvPr/>
        </p:nvSpPr>
        <p:spPr>
          <a:xfrm>
            <a:off x="9458164" y="4200071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t2.large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47222E-04A3-D84E-8511-9448A2375088}"/>
              </a:ext>
            </a:extLst>
          </p:cNvPr>
          <p:cNvSpPr txBox="1"/>
          <p:nvPr/>
        </p:nvSpPr>
        <p:spPr>
          <a:xfrm>
            <a:off x="9548056" y="5759911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t2.large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7646BFD-9A01-6643-9502-68180FC6B4A8}"/>
                  </a:ext>
                </a:extLst>
              </p14:cNvPr>
              <p14:cNvContentPartPr/>
              <p14:nvPr/>
            </p14:nvContentPartPr>
            <p14:xfrm>
              <a:off x="5419757" y="3969627"/>
              <a:ext cx="852480" cy="68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7646BFD-9A01-6643-9502-68180FC6B4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11117" y="3960627"/>
                <a:ext cx="8701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0C5ECF9-B42B-604E-859A-3CF9259D102A}"/>
                  </a:ext>
                </a:extLst>
              </p14:cNvPr>
              <p14:cNvContentPartPr/>
              <p14:nvPr/>
            </p14:nvContentPartPr>
            <p14:xfrm>
              <a:off x="9458782" y="4003015"/>
              <a:ext cx="1205640" cy="38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0C5ECF9-B42B-604E-859A-3CF9259D10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49782" y="3994015"/>
                <a:ext cx="12232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D763672-18B3-F74F-AEE8-161B440ADAEC}"/>
                  </a:ext>
                </a:extLst>
              </p14:cNvPr>
              <p14:cNvContentPartPr/>
              <p14:nvPr/>
            </p14:nvContentPartPr>
            <p14:xfrm>
              <a:off x="9529980" y="5553797"/>
              <a:ext cx="1252440" cy="29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D763672-18B3-F74F-AEE8-161B440ADA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20980" y="5545157"/>
                <a:ext cx="1270080" cy="46800"/>
              </a:xfrm>
              <a:prstGeom prst="rect">
                <a:avLst/>
              </a:prstGeom>
            </p:spPr>
          </p:pic>
        </mc:Fallback>
      </mc:AlternateContent>
      <p:pic>
        <p:nvPicPr>
          <p:cNvPr id="74" name="Graphic 73" descr="High Five Bee">
            <a:extLst>
              <a:ext uri="{FF2B5EF4-FFF2-40B4-BE49-F238E27FC236}">
                <a16:creationId xmlns:a16="http://schemas.microsoft.com/office/drawing/2014/main" id="{43731370-B8AD-1449-9B56-C8A6D8E4E8A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0237515" y="2967"/>
            <a:ext cx="1641431" cy="1641431"/>
          </a:xfrm>
          <a:prstGeom prst="rect">
            <a:avLst/>
          </a:prstGeom>
        </p:spPr>
      </p:pic>
      <p:pic>
        <p:nvPicPr>
          <p:cNvPr id="76" name="Graphic 75" descr="Well Bee">
            <a:extLst>
              <a:ext uri="{FF2B5EF4-FFF2-40B4-BE49-F238E27FC236}">
                <a16:creationId xmlns:a16="http://schemas.microsoft.com/office/drawing/2014/main" id="{5C256A68-A2F8-ED42-993B-6FB44FBBE17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436215" y="-138368"/>
            <a:ext cx="1641431" cy="1641431"/>
          </a:xfrm>
          <a:prstGeom prst="rect">
            <a:avLst/>
          </a:prstGeom>
        </p:spPr>
      </p:pic>
      <p:pic>
        <p:nvPicPr>
          <p:cNvPr id="79" name="Graphic 78" descr="Like Bee">
            <a:extLst>
              <a:ext uri="{FF2B5EF4-FFF2-40B4-BE49-F238E27FC236}">
                <a16:creationId xmlns:a16="http://schemas.microsoft.com/office/drawing/2014/main" id="{B9439030-1EF1-E243-BCB6-F54D5AD3E0C5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10550568" y="0"/>
            <a:ext cx="1641431" cy="164143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AE2F349-6532-0B40-836A-6090F79D27D0}"/>
              </a:ext>
            </a:extLst>
          </p:cNvPr>
          <p:cNvSpPr txBox="1"/>
          <p:nvPr/>
        </p:nvSpPr>
        <p:spPr>
          <a:xfrm>
            <a:off x="1057358" y="35339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Dev-instance-1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5E23A59-29EC-254C-98F9-DE6BFBBCB67F}"/>
              </a:ext>
            </a:extLst>
          </p:cNvPr>
          <p:cNvSpPr txBox="1"/>
          <p:nvPr/>
        </p:nvSpPr>
        <p:spPr>
          <a:xfrm>
            <a:off x="4532946" y="3500071"/>
            <a:ext cx="147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Tst-instance-1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5D718D9-CB42-F446-8D11-479290283917}"/>
              </a:ext>
            </a:extLst>
          </p:cNvPr>
          <p:cNvSpPr txBox="1"/>
          <p:nvPr/>
        </p:nvSpPr>
        <p:spPr>
          <a:xfrm>
            <a:off x="8700901" y="3533940"/>
            <a:ext cx="15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Prd-instance-1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F0A5BBC-1DD6-B44F-87B0-4AE337118DEF}"/>
              </a:ext>
            </a:extLst>
          </p:cNvPr>
          <p:cNvSpPr txBox="1"/>
          <p:nvPr/>
        </p:nvSpPr>
        <p:spPr>
          <a:xfrm>
            <a:off x="8758993" y="5070307"/>
            <a:ext cx="15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Prd-instance-2</a:t>
            </a:r>
          </a:p>
        </p:txBody>
      </p:sp>
      <p:pic>
        <p:nvPicPr>
          <p:cNvPr id="3" name="Graphic 2" descr="Run with solid fill">
            <a:extLst>
              <a:ext uri="{FF2B5EF4-FFF2-40B4-BE49-F238E27FC236}">
                <a16:creationId xmlns:a16="http://schemas.microsoft.com/office/drawing/2014/main" id="{23075688-005D-254A-9917-55FEF4B09B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1995" y="9113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0.06944 L 0.03099 0.60926 " pathEditMode="relative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99 0.60926 L 0.32708 0.6101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5" y="-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47 0.61018 L 0.76627 0.4875 " pathEditMode="relative" ptsTypes="AA">
                                      <p:cBhvr>
                                        <p:cTn id="5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 tmFilter="0,0; .5, 1; 1, 1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00"/>
                            </p:stCondLst>
                            <p:childTnLst>
                              <p:par>
                                <p:cTn id="10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900"/>
                            </p:stCondLst>
                            <p:childTnLst>
                              <p:par>
                                <p:cTn id="110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 tmFilter="0,0; .5, 1; 1, 1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 tmFilter="0,0; .5, 1; 1, 1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200"/>
                            </p:stCondLst>
                            <p:childTnLst>
                              <p:par>
                                <p:cTn id="130" presetID="9" presetClass="entr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081 0.47222 L 0.04258 0.59375 " pathEditMode="relative" ptsTypes="AA">
                                      <p:cBhvr>
                                        <p:cTn id="1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0"/>
                            </p:stCondLst>
                            <p:childTnLst>
                              <p:par>
                                <p:cTn id="14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450" decel="100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0"/>
                            </p:stCondLst>
                            <p:childTnLst>
                              <p:par>
                                <p:cTn id="1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07 0.64027 L 0.32396 0.64027 " pathEditMode="relative" ptsTypes="AA">
                                      <p:cBhvr>
                                        <p:cTn id="1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0"/>
                            </p:stCondLst>
                            <p:childTnLst>
                              <p:par>
                                <p:cTn id="15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500"/>
                            </p:stCondLst>
                            <p:childTnLst>
                              <p:par>
                                <p:cTn id="15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450" decel="100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6000"/>
                            </p:stCondLst>
                            <p:childTnLst>
                              <p:par>
                                <p:cTn id="16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47 0.64027 L 0.76484 0.52592 " pathEditMode="relative" ptsTypes="AA">
                                      <p:cBhvr>
                                        <p:cTn id="16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500"/>
                            </p:stCondLst>
                            <p:childTnLst>
                              <p:par>
                                <p:cTn id="17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450" decel="100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500"/>
                            </p:stCondLst>
                            <p:childTnLst>
                              <p:par>
                                <p:cTn id="18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450" decel="1000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8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81" grpId="0"/>
      <p:bldP spid="82" grpId="0"/>
      <p:bldP spid="83" grpId="0"/>
      <p:bldP spid="8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llo Meow">
            <a:extLst>
              <a:ext uri="{FF2B5EF4-FFF2-40B4-BE49-F238E27FC236}">
                <a16:creationId xmlns:a16="http://schemas.microsoft.com/office/drawing/2014/main" id="{C8EDF520-53A0-4D40-B2B9-374531C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659" y="4102064"/>
            <a:ext cx="2799307" cy="2799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8C1DCA-C7E3-414C-920E-F1DA41F839FE}"/>
              </a:ext>
            </a:extLst>
          </p:cNvPr>
          <p:cNvSpPr txBox="1"/>
          <p:nvPr/>
        </p:nvSpPr>
        <p:spPr>
          <a:xfrm>
            <a:off x="184825" y="216783"/>
            <a:ext cx="113035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Infrastructure has additional resources e.g. database, </a:t>
            </a:r>
            <a:r>
              <a:rPr lang="en-US" cap="small" dirty="0" err="1"/>
              <a:t>alb</a:t>
            </a:r>
            <a:r>
              <a:rPr lang="en-US" cap="small" dirty="0"/>
              <a:t>, autoscaling, </a:t>
            </a:r>
            <a:r>
              <a:rPr lang="en-US" cap="small" dirty="0" err="1"/>
              <a:t>etc</a:t>
            </a:r>
            <a:r>
              <a:rPr lang="en-US" cap="small" dirty="0"/>
              <a:t> </a:t>
            </a:r>
          </a:p>
          <a:p>
            <a:r>
              <a:rPr lang="en-US" cap="small" dirty="0"/>
              <a:t>All created with terraform created across multiple environments</a:t>
            </a:r>
          </a:p>
          <a:p>
            <a:endParaRPr lang="en-US" cap="small" dirty="0"/>
          </a:p>
          <a:p>
            <a:r>
              <a:rPr lang="en-US" cap="small" dirty="0"/>
              <a:t>Now you can quickly and easily view the configuration within each </a:t>
            </a:r>
          </a:p>
          <a:p>
            <a:r>
              <a:rPr lang="en-US" cap="small" dirty="0"/>
              <a:t>Environment by simply looking at the terraform code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       </a:t>
            </a:r>
            <a:endParaRPr lang="en-US" cap="smal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B5052-8B51-AC46-BDD4-9095C614734A}"/>
              </a:ext>
            </a:extLst>
          </p:cNvPr>
          <p:cNvSpPr txBox="1"/>
          <p:nvPr/>
        </p:nvSpPr>
        <p:spPr>
          <a:xfrm>
            <a:off x="184825" y="3713049"/>
            <a:ext cx="512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dirty="0"/>
              <a:t>Much easier to manage the infrastructure and train new employees</a:t>
            </a:r>
          </a:p>
        </p:txBody>
      </p:sp>
      <p:pic>
        <p:nvPicPr>
          <p:cNvPr id="29" name="Picture 2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B947402A-1B52-9143-8B9E-6CDDD0A27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44" y="646103"/>
            <a:ext cx="4321918" cy="2418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60552E-2EAE-EE45-A570-7803FEBDD38A}"/>
              </a:ext>
            </a:extLst>
          </p:cNvPr>
          <p:cNvSpPr txBox="1"/>
          <p:nvPr/>
        </p:nvSpPr>
        <p:spPr>
          <a:xfrm>
            <a:off x="3393597" y="1737724"/>
            <a:ext cx="2397596" cy="1846659"/>
          </a:xfrm>
          <a:prstGeom prst="rect">
            <a:avLst/>
          </a:prstGeom>
          <a:noFill/>
          <a:ln>
            <a:solidFill>
              <a:srgbClr val="D86613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cap="small" dirty="0"/>
              <a:t>Dev Configuration</a:t>
            </a:r>
          </a:p>
          <a:p>
            <a:endParaRPr lang="en-US" u="sng" cap="small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Environment = Dev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Count =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Size = t2.small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miling Face With Sunglasses Emoji">
                <a:extLst>
                  <a:ext uri="{FF2B5EF4-FFF2-40B4-BE49-F238E27FC236}">
                    <a16:creationId xmlns:a16="http://schemas.microsoft.com/office/drawing/2014/main" id="{67FAC72C-82B1-0349-B67C-30C805E2E4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1489668"/>
                  </p:ext>
                </p:extLst>
              </p:nvPr>
            </p:nvGraphicFramePr>
            <p:xfrm>
              <a:off x="924538" y="1714341"/>
              <a:ext cx="2044479" cy="161272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44479" cy="1612726"/>
                    </a:xfrm>
                    <a:prstGeom prst="rect">
                      <a:avLst/>
                    </a:prstGeom>
                  </am3d:spPr>
                  <am3d:camera>
                    <am3d:pos x="0" y="0" z="78334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884" d="1000000"/>
                    <am3d:preTrans dx="1832" dy="-16799170" dz="-1200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393005" ay="2339477" az="88732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571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miling Face With Sunglasses Emoji">
                <a:extLst>
                  <a:ext uri="{FF2B5EF4-FFF2-40B4-BE49-F238E27FC236}">
                    <a16:creationId xmlns:a16="http://schemas.microsoft.com/office/drawing/2014/main" id="{67FAC72C-82B1-0349-B67C-30C805E2E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538" y="1714341"/>
                <a:ext cx="2044479" cy="161272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Equal 4">
            <a:extLst>
              <a:ext uri="{FF2B5EF4-FFF2-40B4-BE49-F238E27FC236}">
                <a16:creationId xmlns:a16="http://schemas.microsoft.com/office/drawing/2014/main" id="{1AD450B1-7D99-9F48-8725-895403C5DD98}"/>
              </a:ext>
            </a:extLst>
          </p:cNvPr>
          <p:cNvSpPr/>
          <p:nvPr/>
        </p:nvSpPr>
        <p:spPr>
          <a:xfrm>
            <a:off x="4289898" y="5009745"/>
            <a:ext cx="933855" cy="56966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Cheers Bee">
            <a:extLst>
              <a:ext uri="{FF2B5EF4-FFF2-40B4-BE49-F238E27FC236}">
                <a16:creationId xmlns:a16="http://schemas.microsoft.com/office/drawing/2014/main" id="{636AEDAA-1002-0744-A30C-A5166456B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817" y="3258766"/>
            <a:ext cx="3599234" cy="35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7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8CCB816-0CCE-BF4E-8AEF-FDEFC9C026C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23" name="Graphic 5">
            <a:extLst>
              <a:ext uri="{FF2B5EF4-FFF2-40B4-BE49-F238E27FC236}">
                <a16:creationId xmlns:a16="http://schemas.microsoft.com/office/drawing/2014/main" id="{7DAFFFAA-A704-1949-89B1-C1170A3D2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21">
            <a:extLst>
              <a:ext uri="{FF2B5EF4-FFF2-40B4-BE49-F238E27FC236}">
                <a16:creationId xmlns:a16="http://schemas.microsoft.com/office/drawing/2014/main" id="{097289F4-185A-AA42-8CAA-8CAE29A88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44" y="3573606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F48FCE-A093-D944-8779-B0FAFE9EE9FF}"/>
              </a:ext>
            </a:extLst>
          </p:cNvPr>
          <p:cNvSpPr txBox="1"/>
          <p:nvPr/>
        </p:nvSpPr>
        <p:spPr>
          <a:xfrm>
            <a:off x="1536958" y="27815"/>
            <a:ext cx="404022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small" dirty="0"/>
              <a:t>Requirements: without </a:t>
            </a:r>
            <a:r>
              <a:rPr lang="en-US" sz="1400" cap="small" dirty="0" err="1"/>
              <a:t>terrform</a:t>
            </a:r>
            <a:endParaRPr lang="en-US" sz="1400" cap="smal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3 environments – DEV, TST, PRD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Dev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1 server 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t2.medium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TST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1 server 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t2.medium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PRD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2 servers 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400" cap="small" dirty="0"/>
              <a:t>t2.large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81ABD8-7664-3244-8DD5-C445959A7E7E}"/>
              </a:ext>
            </a:extLst>
          </p:cNvPr>
          <p:cNvSpPr/>
          <p:nvPr/>
        </p:nvSpPr>
        <p:spPr>
          <a:xfrm>
            <a:off x="422873" y="3060001"/>
            <a:ext cx="2390147" cy="355511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14E916-8F53-264D-89B9-0F59533651BC}"/>
              </a:ext>
            </a:extLst>
          </p:cNvPr>
          <p:cNvSpPr/>
          <p:nvPr/>
        </p:nvSpPr>
        <p:spPr>
          <a:xfrm>
            <a:off x="3087225" y="3079739"/>
            <a:ext cx="2876469" cy="355511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A4FD82-4592-4945-A6BC-B09779E1C359}"/>
              </a:ext>
            </a:extLst>
          </p:cNvPr>
          <p:cNvSpPr/>
          <p:nvPr/>
        </p:nvSpPr>
        <p:spPr>
          <a:xfrm>
            <a:off x="6978403" y="3049881"/>
            <a:ext cx="5015801" cy="355511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7259C7-2B13-C743-976C-F604589DB484}"/>
              </a:ext>
            </a:extLst>
          </p:cNvPr>
          <p:cNvSpPr/>
          <p:nvPr/>
        </p:nvSpPr>
        <p:spPr>
          <a:xfrm>
            <a:off x="6840928" y="2625825"/>
            <a:ext cx="5269401" cy="412508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 ACCOUNT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E37C66-FB4C-574C-AE01-39A577ACE6D1}"/>
              </a:ext>
            </a:extLst>
          </p:cNvPr>
          <p:cNvSpPr/>
          <p:nvPr/>
        </p:nvSpPr>
        <p:spPr>
          <a:xfrm>
            <a:off x="372997" y="2625825"/>
            <a:ext cx="6373513" cy="412508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NON-PRD ACCOUNT</a:t>
            </a:r>
          </a:p>
        </p:txBody>
      </p:sp>
      <p:pic>
        <p:nvPicPr>
          <p:cNvPr id="38" name="Graphic 21">
            <a:extLst>
              <a:ext uri="{FF2B5EF4-FFF2-40B4-BE49-F238E27FC236}">
                <a16:creationId xmlns:a16="http://schemas.microsoft.com/office/drawing/2014/main" id="{230837E4-6A86-FF49-B384-903533E87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674" y="3573606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21">
            <a:extLst>
              <a:ext uri="{FF2B5EF4-FFF2-40B4-BE49-F238E27FC236}">
                <a16:creationId xmlns:a16="http://schemas.microsoft.com/office/drawing/2014/main" id="{FB724AC6-7F90-5941-A34D-30CD182A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339" y="3573606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21">
            <a:extLst>
              <a:ext uri="{FF2B5EF4-FFF2-40B4-BE49-F238E27FC236}">
                <a16:creationId xmlns:a16="http://schemas.microsoft.com/office/drawing/2014/main" id="{527DA64F-F454-F046-ADA0-46870B9BF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339" y="5090686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9A97623-81BA-A441-91DF-56A52A96462D}"/>
              </a:ext>
            </a:extLst>
          </p:cNvPr>
          <p:cNvSpPr txBox="1"/>
          <p:nvPr/>
        </p:nvSpPr>
        <p:spPr>
          <a:xfrm>
            <a:off x="1184428" y="3594198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t2.medium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03F93A-255E-AF44-BCD7-DE96F308CA09}"/>
              </a:ext>
            </a:extLst>
          </p:cNvPr>
          <p:cNvSpPr txBox="1"/>
          <p:nvPr/>
        </p:nvSpPr>
        <p:spPr>
          <a:xfrm>
            <a:off x="3949428" y="3588025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t2.medium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5524DC-AE84-5C44-90E1-FA627930A031}"/>
              </a:ext>
            </a:extLst>
          </p:cNvPr>
          <p:cNvSpPr txBox="1"/>
          <p:nvPr/>
        </p:nvSpPr>
        <p:spPr>
          <a:xfrm>
            <a:off x="7777916" y="3595290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t2.large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0E5C99-7EEA-5244-B3FA-68E9AFB0E9D1}"/>
              </a:ext>
            </a:extLst>
          </p:cNvPr>
          <p:cNvSpPr txBox="1"/>
          <p:nvPr/>
        </p:nvSpPr>
        <p:spPr>
          <a:xfrm>
            <a:off x="7777916" y="510991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t2.large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18E547-494D-4544-B6D5-A7F33D1AD077}"/>
                  </a:ext>
                </a:extLst>
              </p14:cNvPr>
              <p14:cNvContentPartPr/>
              <p14:nvPr/>
            </p14:nvContentPartPr>
            <p14:xfrm>
              <a:off x="3262596" y="748946"/>
              <a:ext cx="127080" cy="119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18E547-494D-4544-B6D5-A7F33D1AD0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3956" y="739946"/>
                <a:ext cx="1447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7629B46-62E4-8949-873E-49077EE742BF}"/>
                  </a:ext>
                </a:extLst>
              </p14:cNvPr>
              <p14:cNvContentPartPr/>
              <p14:nvPr/>
            </p14:nvContentPartPr>
            <p14:xfrm>
              <a:off x="3270516" y="1390106"/>
              <a:ext cx="100800" cy="82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7629B46-62E4-8949-873E-49077EE742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1516" y="1381466"/>
                <a:ext cx="1184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98950B2-E721-F042-A10A-17739CCF4379}"/>
                  </a:ext>
                </a:extLst>
              </p14:cNvPr>
              <p14:cNvContentPartPr/>
              <p14:nvPr/>
            </p14:nvContentPartPr>
            <p14:xfrm>
              <a:off x="3266196" y="2025866"/>
              <a:ext cx="161280" cy="122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98950B2-E721-F042-A10A-17739CCF43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7556" y="2017226"/>
                <a:ext cx="1789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7F07394-3249-F343-AA87-07F376C7CB4C}"/>
                  </a:ext>
                </a:extLst>
              </p14:cNvPr>
              <p14:cNvContentPartPr/>
              <p14:nvPr/>
            </p14:nvContentPartPr>
            <p14:xfrm>
              <a:off x="3700356" y="1017866"/>
              <a:ext cx="925920" cy="24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7F07394-3249-F343-AA87-07F376C7CB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91716" y="1008866"/>
                <a:ext cx="943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ABBE8F7-C6BA-364F-B135-1C3BAA9C1568}"/>
                  </a:ext>
                </a:extLst>
              </p14:cNvPr>
              <p14:cNvContentPartPr/>
              <p14:nvPr/>
            </p14:nvContentPartPr>
            <p14:xfrm>
              <a:off x="3717636" y="1668026"/>
              <a:ext cx="1027440" cy="29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ABBE8F7-C6BA-364F-B135-1C3BAA9C156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08636" y="1659026"/>
                <a:ext cx="10450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15E0DD9-D20A-1647-974E-1A6CD92B166B}"/>
                  </a:ext>
                </a:extLst>
              </p14:cNvPr>
              <p14:cNvContentPartPr/>
              <p14:nvPr/>
            </p14:nvContentPartPr>
            <p14:xfrm>
              <a:off x="3673716" y="2296226"/>
              <a:ext cx="726120" cy="19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15E0DD9-D20A-1647-974E-1A6CD92B16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64716" y="2287586"/>
                <a:ext cx="74376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EE66B6E-A812-0647-98A5-44FA84B8E615}"/>
              </a:ext>
            </a:extLst>
          </p:cNvPr>
          <p:cNvSpPr txBox="1"/>
          <p:nvPr/>
        </p:nvSpPr>
        <p:spPr>
          <a:xfrm>
            <a:off x="3964460" y="667861"/>
            <a:ext cx="3949429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1400" cap="small" dirty="0"/>
              <a:t>2 servers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834215-B40F-714B-A0FE-ADDDF51281A3}"/>
              </a:ext>
            </a:extLst>
          </p:cNvPr>
          <p:cNvSpPr txBox="1"/>
          <p:nvPr/>
        </p:nvSpPr>
        <p:spPr>
          <a:xfrm>
            <a:off x="3964459" y="1306621"/>
            <a:ext cx="3949429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1400" cap="small" dirty="0"/>
              <a:t>2 servers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6141C7-6F0E-7841-B59D-417D21C7FA55}"/>
              </a:ext>
            </a:extLst>
          </p:cNvPr>
          <p:cNvSpPr txBox="1"/>
          <p:nvPr/>
        </p:nvSpPr>
        <p:spPr>
          <a:xfrm>
            <a:off x="4026449" y="1965689"/>
            <a:ext cx="3949429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1400" cap="small" dirty="0"/>
              <a:t>4 servers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FDD05B-6EA6-5F42-80D0-BFCDE94C5C61}"/>
              </a:ext>
            </a:extLst>
          </p:cNvPr>
          <p:cNvSpPr txBox="1"/>
          <p:nvPr/>
        </p:nvSpPr>
        <p:spPr>
          <a:xfrm>
            <a:off x="4700986" y="891593"/>
            <a:ext cx="3949429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1400" cap="small" dirty="0"/>
              <a:t>t2.large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11CD7D-AE52-024F-A12D-19F9BB69D331}"/>
              </a:ext>
            </a:extLst>
          </p:cNvPr>
          <p:cNvSpPr txBox="1"/>
          <p:nvPr/>
        </p:nvSpPr>
        <p:spPr>
          <a:xfrm>
            <a:off x="4770819" y="1522115"/>
            <a:ext cx="3949429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1400" cap="small" dirty="0"/>
              <a:t>t3.large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65BB03E-ABB3-3B4F-BEB2-A531DE7A7B11}"/>
              </a:ext>
            </a:extLst>
          </p:cNvPr>
          <p:cNvSpPr txBox="1"/>
          <p:nvPr/>
        </p:nvSpPr>
        <p:spPr>
          <a:xfrm>
            <a:off x="4778476" y="2161417"/>
            <a:ext cx="3949429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1400" cap="small" dirty="0"/>
              <a:t>m5.xlarge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968EA2E-44D5-DF49-AD2F-0A705F60F9E1}"/>
              </a:ext>
            </a:extLst>
          </p:cNvPr>
          <p:cNvSpPr txBox="1"/>
          <p:nvPr/>
        </p:nvSpPr>
        <p:spPr>
          <a:xfrm>
            <a:off x="1196437" y="4124875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t2.large</a:t>
            </a:r>
          </a:p>
        </p:txBody>
      </p:sp>
      <p:pic>
        <p:nvPicPr>
          <p:cNvPr id="73" name="Graphic 21">
            <a:extLst>
              <a:ext uri="{FF2B5EF4-FFF2-40B4-BE49-F238E27FC236}">
                <a16:creationId xmlns:a16="http://schemas.microsoft.com/office/drawing/2014/main" id="{3E50F492-0DE3-DA49-8ACF-D26F6120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44" y="5090753"/>
            <a:ext cx="1083342" cy="104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BC264A6-BB47-5345-BFCF-2C5CE5B2EA99}"/>
              </a:ext>
            </a:extLst>
          </p:cNvPr>
          <p:cNvSpPr txBox="1"/>
          <p:nvPr/>
        </p:nvSpPr>
        <p:spPr>
          <a:xfrm>
            <a:off x="1196437" y="510991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t2.large</a:t>
            </a:r>
          </a:p>
        </p:txBody>
      </p:sp>
      <p:pic>
        <p:nvPicPr>
          <p:cNvPr id="77" name="Graphic 21">
            <a:extLst>
              <a:ext uri="{FF2B5EF4-FFF2-40B4-BE49-F238E27FC236}">
                <a16:creationId xmlns:a16="http://schemas.microsoft.com/office/drawing/2014/main" id="{238A362F-24EF-804D-8C47-C1E73CE08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13" y="5086831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DA6C359-C633-F348-A5FE-EB4DA82AB5D6}"/>
              </a:ext>
            </a:extLst>
          </p:cNvPr>
          <p:cNvSpPr txBox="1"/>
          <p:nvPr/>
        </p:nvSpPr>
        <p:spPr>
          <a:xfrm>
            <a:off x="3964459" y="4124875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t3.large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E35B94-1CA0-044A-81FC-1A11E2BDD5C3}"/>
              </a:ext>
            </a:extLst>
          </p:cNvPr>
          <p:cNvSpPr txBox="1"/>
          <p:nvPr/>
        </p:nvSpPr>
        <p:spPr>
          <a:xfrm>
            <a:off x="3949428" y="510991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t3.large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5566A2-4234-E34A-B58C-23FFBDDED9A2}"/>
              </a:ext>
            </a:extLst>
          </p:cNvPr>
          <p:cNvSpPr txBox="1"/>
          <p:nvPr/>
        </p:nvSpPr>
        <p:spPr>
          <a:xfrm>
            <a:off x="7777916" y="4062667"/>
            <a:ext cx="110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m5.xlarge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065F86-2C9C-9B4A-B987-C607CDE5B914}"/>
              </a:ext>
            </a:extLst>
          </p:cNvPr>
          <p:cNvSpPr txBox="1"/>
          <p:nvPr/>
        </p:nvSpPr>
        <p:spPr>
          <a:xfrm>
            <a:off x="7777916" y="5628502"/>
            <a:ext cx="110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m5.xlarge</a:t>
            </a:r>
          </a:p>
        </p:txBody>
      </p:sp>
      <p:pic>
        <p:nvPicPr>
          <p:cNvPr id="83" name="Graphic 21">
            <a:extLst>
              <a:ext uri="{FF2B5EF4-FFF2-40B4-BE49-F238E27FC236}">
                <a16:creationId xmlns:a16="http://schemas.microsoft.com/office/drawing/2014/main" id="{EE6DC783-B015-D243-8527-98A6D961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392" y="3573606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60EFB0E-0E73-1A45-9807-C755D0D5F180}"/>
              </a:ext>
            </a:extLst>
          </p:cNvPr>
          <p:cNvSpPr txBox="1"/>
          <p:nvPr/>
        </p:nvSpPr>
        <p:spPr>
          <a:xfrm>
            <a:off x="10536280" y="3588025"/>
            <a:ext cx="110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m5.xlarge</a:t>
            </a:r>
          </a:p>
        </p:txBody>
      </p:sp>
      <p:pic>
        <p:nvPicPr>
          <p:cNvPr id="85" name="Graphic 21">
            <a:extLst>
              <a:ext uri="{FF2B5EF4-FFF2-40B4-BE49-F238E27FC236}">
                <a16:creationId xmlns:a16="http://schemas.microsoft.com/office/drawing/2014/main" id="{544AD9A7-0B1C-9548-A632-8287B136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686" y="5071477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E3698C7-C411-FC4C-AAA2-B6CE022A6CFE}"/>
              </a:ext>
            </a:extLst>
          </p:cNvPr>
          <p:cNvSpPr txBox="1"/>
          <p:nvPr/>
        </p:nvSpPr>
        <p:spPr>
          <a:xfrm>
            <a:off x="10536279" y="5081004"/>
            <a:ext cx="110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m5.xlarge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F46B249-894A-5542-A855-D3209A2BDC74}"/>
                  </a:ext>
                </a:extLst>
              </p14:cNvPr>
              <p14:cNvContentPartPr/>
              <p14:nvPr/>
            </p14:nvContentPartPr>
            <p14:xfrm>
              <a:off x="1253796" y="3773666"/>
              <a:ext cx="1188720" cy="16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F46B249-894A-5542-A855-D3209A2BDC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4796" y="3764666"/>
                <a:ext cx="12063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EDCE981-D3EE-944F-AD12-668093500251}"/>
                  </a:ext>
                </a:extLst>
              </p14:cNvPr>
              <p14:cNvContentPartPr/>
              <p14:nvPr/>
            </p14:nvContentPartPr>
            <p14:xfrm>
              <a:off x="3996996" y="3776186"/>
              <a:ext cx="1277280" cy="36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EDCE981-D3EE-944F-AD12-66809350025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88356" y="3767186"/>
                <a:ext cx="12949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E312846-B47A-734A-89FB-6989188AAC7E}"/>
                  </a:ext>
                </a:extLst>
              </p14:cNvPr>
              <p14:cNvContentPartPr/>
              <p14:nvPr/>
            </p14:nvContentPartPr>
            <p14:xfrm>
              <a:off x="7826316" y="3754586"/>
              <a:ext cx="857160" cy="74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E312846-B47A-734A-89FB-6989188AAC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17316" y="3745586"/>
                <a:ext cx="8748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8723481-BB41-4F4B-8CD4-B4077F406733}"/>
                  </a:ext>
                </a:extLst>
              </p14:cNvPr>
              <p14:cNvContentPartPr/>
              <p14:nvPr/>
            </p14:nvContentPartPr>
            <p14:xfrm>
              <a:off x="7840356" y="5295746"/>
              <a:ext cx="863280" cy="3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8723481-BB41-4F4B-8CD4-B4077F40673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31356" y="5286746"/>
                <a:ext cx="8809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9" name="3D Model 88" descr="Smiling Face">
                <a:extLst>
                  <a:ext uri="{FF2B5EF4-FFF2-40B4-BE49-F238E27FC236}">
                    <a16:creationId xmlns:a16="http://schemas.microsoft.com/office/drawing/2014/main" id="{2C10C276-1A38-4245-9DDC-96DC8074272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4320644"/>
                  </p:ext>
                </p:extLst>
              </p:nvPr>
            </p:nvGraphicFramePr>
            <p:xfrm>
              <a:off x="9670036" y="237091"/>
              <a:ext cx="2334783" cy="2099078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2334783" cy="2099078"/>
                    </a:xfrm>
                    <a:prstGeom prst="rect">
                      <a:avLst/>
                    </a:prstGeom>
                  </am3d:spPr>
                  <am3d:camera>
                    <am3d:pos x="0" y="0" z="809380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67647" d="1000000"/>
                    <am3d:preTrans dx="0" dy="-2" dz="115353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36680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9" name="3D Model 88" descr="Smiling Face">
                <a:extLst>
                  <a:ext uri="{FF2B5EF4-FFF2-40B4-BE49-F238E27FC236}">
                    <a16:creationId xmlns:a16="http://schemas.microsoft.com/office/drawing/2014/main" id="{2C10C276-1A38-4245-9DDC-96DC807427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70036" y="237091"/>
                <a:ext cx="2334783" cy="2099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0" name="3D Model 89" descr="Face With Rolling Eyes Emoji">
                <a:extLst>
                  <a:ext uri="{FF2B5EF4-FFF2-40B4-BE49-F238E27FC236}">
                    <a16:creationId xmlns:a16="http://schemas.microsoft.com/office/drawing/2014/main" id="{653EEE8B-A22A-774A-B75E-0913BF2C2DC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37475378"/>
                  </p:ext>
                </p:extLst>
              </p:nvPr>
            </p:nvGraphicFramePr>
            <p:xfrm>
              <a:off x="7713937" y="165100"/>
              <a:ext cx="2149944" cy="2266652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2149944" cy="2266652"/>
                    </a:xfrm>
                    <a:prstGeom prst="rect">
                      <a:avLst/>
                    </a:prstGeom>
                  </am3d:spPr>
                  <am3d:camera>
                    <am3d:pos x="0" y="0" z="81201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150" d="1000000"/>
                    <am3d:preTrans dx="-11546" dy="-17990319" dz="227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37786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0" name="3D Model 89" descr="Face With Rolling Eyes Emoji">
                <a:extLst>
                  <a:ext uri="{FF2B5EF4-FFF2-40B4-BE49-F238E27FC236}">
                    <a16:creationId xmlns:a16="http://schemas.microsoft.com/office/drawing/2014/main" id="{653EEE8B-A22A-774A-B75E-0913BF2C2D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13937" y="165100"/>
                <a:ext cx="2149944" cy="2266652"/>
              </a:xfrm>
              <a:prstGeom prst="rect">
                <a:avLst/>
              </a:prstGeom>
            </p:spPr>
          </p:pic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AA36BF9D-0BB2-6546-A06A-1E9CAAA3BC9C}"/>
              </a:ext>
            </a:extLst>
          </p:cNvPr>
          <p:cNvSpPr txBox="1"/>
          <p:nvPr/>
        </p:nvSpPr>
        <p:spPr>
          <a:xfrm>
            <a:off x="538436" y="4857760"/>
            <a:ext cx="20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small" dirty="0"/>
              <a:t>Dev-instance-2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F24944D-7B42-5D41-AF99-149069ADA580}"/>
              </a:ext>
            </a:extLst>
          </p:cNvPr>
          <p:cNvSpPr txBox="1"/>
          <p:nvPr/>
        </p:nvSpPr>
        <p:spPr>
          <a:xfrm>
            <a:off x="496813" y="3356302"/>
            <a:ext cx="20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small" dirty="0"/>
              <a:t>Dev-instance-1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A1C6441-DEC4-CA45-AADB-66AF7F75BDEA}"/>
              </a:ext>
            </a:extLst>
          </p:cNvPr>
          <p:cNvSpPr txBox="1"/>
          <p:nvPr/>
        </p:nvSpPr>
        <p:spPr>
          <a:xfrm>
            <a:off x="3211041" y="3365485"/>
            <a:ext cx="20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small" dirty="0"/>
              <a:t>Tst-instance-1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550157-DDBE-A147-9175-4817E5F9905E}"/>
              </a:ext>
            </a:extLst>
          </p:cNvPr>
          <p:cNvSpPr txBox="1"/>
          <p:nvPr/>
        </p:nvSpPr>
        <p:spPr>
          <a:xfrm>
            <a:off x="3228042" y="4875736"/>
            <a:ext cx="20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small" dirty="0"/>
              <a:t>Tst-instance-2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397C81A-5B8D-8349-B548-4B0C72907148}"/>
              </a:ext>
            </a:extLst>
          </p:cNvPr>
          <p:cNvSpPr txBox="1"/>
          <p:nvPr/>
        </p:nvSpPr>
        <p:spPr>
          <a:xfrm>
            <a:off x="7056453" y="3362683"/>
            <a:ext cx="20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small" dirty="0"/>
              <a:t>Prd-instance-1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347BEFF-41EC-6745-B371-5FCE3E131E2C}"/>
              </a:ext>
            </a:extLst>
          </p:cNvPr>
          <p:cNvSpPr txBox="1"/>
          <p:nvPr/>
        </p:nvSpPr>
        <p:spPr>
          <a:xfrm>
            <a:off x="7092468" y="4869378"/>
            <a:ext cx="20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small" dirty="0"/>
              <a:t>Prd-instance-2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98DF14-23BD-EB4D-A26D-02D5647D29F5}"/>
              </a:ext>
            </a:extLst>
          </p:cNvPr>
          <p:cNvSpPr txBox="1"/>
          <p:nvPr/>
        </p:nvSpPr>
        <p:spPr>
          <a:xfrm>
            <a:off x="9756297" y="3341534"/>
            <a:ext cx="20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small" dirty="0"/>
              <a:t>Prd-instance-3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5537C6-EF29-BD4F-85D7-60B7EA6B1D0D}"/>
              </a:ext>
            </a:extLst>
          </p:cNvPr>
          <p:cNvSpPr txBox="1"/>
          <p:nvPr/>
        </p:nvSpPr>
        <p:spPr>
          <a:xfrm>
            <a:off x="9781546" y="4848012"/>
            <a:ext cx="20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small" dirty="0"/>
              <a:t>Prd-instance-4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 descr="Hot Face Emoji">
                <a:extLst>
                  <a:ext uri="{FF2B5EF4-FFF2-40B4-BE49-F238E27FC236}">
                    <a16:creationId xmlns:a16="http://schemas.microsoft.com/office/drawing/2014/main" id="{E0C9DE7C-05E0-D84D-B873-4D04869494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911431"/>
                  </p:ext>
                </p:extLst>
              </p:nvPr>
            </p:nvGraphicFramePr>
            <p:xfrm>
              <a:off x="8668506" y="60215"/>
              <a:ext cx="2738888" cy="2434568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2738888" cy="2434568"/>
                    </a:xfrm>
                    <a:prstGeom prst="rect">
                      <a:avLst/>
                    </a:prstGeom>
                  </am3d:spPr>
                  <am3d:camera>
                    <am3d:pos x="0" y="0" z="777419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62" d="1000000"/>
                    <am3d:preTrans dx="2152" dy="-16757246" dz="-12488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39308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 descr="Hot Face Emoji">
                <a:extLst>
                  <a:ext uri="{FF2B5EF4-FFF2-40B4-BE49-F238E27FC236}">
                    <a16:creationId xmlns:a16="http://schemas.microsoft.com/office/drawing/2014/main" id="{E0C9DE7C-05E0-D84D-B873-4D04869494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68506" y="60215"/>
                <a:ext cx="2738888" cy="243456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phic 2" descr="Run with solid fill">
            <a:extLst>
              <a:ext uri="{FF2B5EF4-FFF2-40B4-BE49-F238E27FC236}">
                <a16:creationId xmlns:a16="http://schemas.microsoft.com/office/drawing/2014/main" id="{317040AB-C00B-654C-BF86-CAD8B6EE293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39533" y="99742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525334-5EC8-104A-9E4F-E87D363A210B}"/>
              </a:ext>
            </a:extLst>
          </p:cNvPr>
          <p:cNvSpPr txBox="1"/>
          <p:nvPr/>
        </p:nvSpPr>
        <p:spPr>
          <a:xfrm>
            <a:off x="6218369" y="1028742"/>
            <a:ext cx="13768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cap="small" dirty="0"/>
              <a:t>x100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miling Face With Sunglasses Emoji">
                <a:extLst>
                  <a:ext uri="{FF2B5EF4-FFF2-40B4-BE49-F238E27FC236}">
                    <a16:creationId xmlns:a16="http://schemas.microsoft.com/office/drawing/2014/main" id="{E500C3B4-DDA4-7045-B81F-720B638D61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973724"/>
                  </p:ext>
                </p:extLst>
              </p:nvPr>
            </p:nvGraphicFramePr>
            <p:xfrm>
              <a:off x="8654541" y="124457"/>
              <a:ext cx="2701628" cy="2118178"/>
            </p:xfrm>
            <a:graphic>
              <a:graphicData uri="http://schemas.microsoft.com/office/drawing/2017/model3d">
                <am3d:model3d r:embed="rId32">
                  <am3d:spPr>
                    <a:xfrm>
                      <a:off x="0" y="0"/>
                      <a:ext cx="2701628" cy="2118178"/>
                    </a:xfrm>
                    <a:prstGeom prst="rect">
                      <a:avLst/>
                    </a:prstGeom>
                  </am3d:spPr>
                  <am3d:camera>
                    <am3d:pos x="0" y="0" z="78334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884" d="1000000"/>
                    <am3d:preTrans dx="1832" dy="-16799170" dz="-1200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454184" ay="-1347230" az="-585378"/>
                    <am3d:postTrans dx="0" dy="0" dz="0"/>
                  </am3d:trans>
                  <am3d:raster rName="Office3DRenderer" rVer="16.0.8326">
                    <am3d:blip r:embed="rId33"/>
                  </am3d:raster>
                  <am3d:objViewport viewportSz="3792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miling Face With Sunglasses Emoji">
                <a:extLst>
                  <a:ext uri="{FF2B5EF4-FFF2-40B4-BE49-F238E27FC236}">
                    <a16:creationId xmlns:a16="http://schemas.microsoft.com/office/drawing/2014/main" id="{E500C3B4-DDA4-7045-B81F-720B638D6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54541" y="124457"/>
                <a:ext cx="2701628" cy="2118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Pleading Face Emoji">
                <a:extLst>
                  <a:ext uri="{FF2B5EF4-FFF2-40B4-BE49-F238E27FC236}">
                    <a16:creationId xmlns:a16="http://schemas.microsoft.com/office/drawing/2014/main" id="{1192579B-5F65-E849-9E9C-E283BFB1C9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564421"/>
                  </p:ext>
                </p:extLst>
              </p:nvPr>
            </p:nvGraphicFramePr>
            <p:xfrm>
              <a:off x="7794884" y="261777"/>
              <a:ext cx="2105924" cy="2105924"/>
            </p:xfrm>
            <a:graphic>
              <a:graphicData uri="http://schemas.microsoft.com/office/drawing/2017/model3d">
                <am3d:model3d r:embed="rId34">
                  <am3d:spPr>
                    <a:xfrm>
                      <a:off x="0" y="0"/>
                      <a:ext cx="2105924" cy="2105924"/>
                    </a:xfrm>
                    <a:prstGeom prst="rect">
                      <a:avLst/>
                    </a:prstGeom>
                  </am3d:spPr>
                  <am3d:camera>
                    <am3d:pos x="0" y="0" z="813733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73" d="1000000"/>
                    <am3d:preTrans dx="0" dy="-17968230" dz="-31762"/>
                    <am3d:scale>
                      <am3d:sx n="1000000" d="1000000"/>
                      <am3d:sy n="1000000" d="1000000"/>
                      <am3d:sz n="1000000" d="1000000"/>
                    </am3d:scale>
                    <am3d:rot ax="35610" ay="-1838471" az="-18151"/>
                    <am3d:postTrans dx="0" dy="0" dz="0"/>
                  </am3d:trans>
                  <am3d:raster rName="Office3DRenderer" rVer="16.0.8326">
                    <am3d:blip r:embed="rId35"/>
                  </am3d:raster>
                  <am3d:objViewport viewportSz="37043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Pleading Face Emoji">
                <a:extLst>
                  <a:ext uri="{FF2B5EF4-FFF2-40B4-BE49-F238E27FC236}">
                    <a16:creationId xmlns:a16="http://schemas.microsoft.com/office/drawing/2014/main" id="{1192579B-5F65-E849-9E9C-E283BFB1C9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94884" y="261777"/>
                <a:ext cx="2105924" cy="21059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98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50"/>
                            </p:stCondLst>
                            <p:childTnLst>
                              <p:par>
                                <p:cTn id="2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00"/>
                            </p:stCondLst>
                            <p:childTnLst>
                              <p:par>
                                <p:cTn id="3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0"/>
                            </p:stCondLst>
                            <p:childTnLst>
                              <p:par>
                                <p:cTn id="5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50"/>
                            </p:stCondLst>
                            <p:childTnLst>
                              <p:par>
                                <p:cTn id="7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 0.08588 L 0.03529 0.64791 " pathEditMode="relative" ptsTypes="AA">
                                      <p:cBhvr>
                                        <p:cTn id="9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5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45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5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000"/>
                            </p:stCondLst>
                            <p:childTnLst>
                              <p:par>
                                <p:cTn id="1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36 0.65092 L 0.28646 0.64791 " pathEditMode="relative" ptsTypes="AA">
                                      <p:cBhvr>
                                        <p:cTn id="1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000"/>
                            </p:stCondLst>
                            <p:childTnLst>
                              <p:par>
                                <p:cTn id="12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50" decel="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500"/>
                            </p:stCondLst>
                            <p:childTnLst>
                              <p:par>
                                <p:cTn id="1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900" decel="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5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45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0"/>
                            </p:stCondLst>
                            <p:childTnLst>
                              <p:par>
                                <p:cTn id="1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63 0.64791 L 0.80091 0.65787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500"/>
                            </p:stCondLst>
                            <p:childTnLst>
                              <p:par>
                                <p:cTn id="15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45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45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45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45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9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45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45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1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4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69" grpId="0"/>
      <p:bldP spid="75" grpId="0"/>
      <p:bldP spid="78" grpId="0"/>
      <p:bldP spid="80" grpId="0"/>
      <p:bldP spid="81" grpId="0"/>
      <p:bldP spid="82" grpId="0"/>
      <p:bldP spid="84" grpId="0"/>
      <p:bldP spid="86" grpId="0"/>
      <p:bldP spid="91" grpId="0"/>
      <p:bldP spid="94" grpId="0"/>
      <p:bldP spid="99" grpId="0"/>
      <p:bldP spid="100" grpId="0"/>
      <p:bldP spid="4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2058BA-E1FF-0C40-A38B-C166D2E823AA}"/>
              </a:ext>
            </a:extLst>
          </p:cNvPr>
          <p:cNvSpPr txBox="1"/>
          <p:nvPr/>
        </p:nvSpPr>
        <p:spPr>
          <a:xfrm>
            <a:off x="3513309" y="5009746"/>
            <a:ext cx="611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small" dirty="0"/>
              <a:t>Fast forward 6 months…</a:t>
            </a:r>
          </a:p>
        </p:txBody>
      </p:sp>
      <p:pic>
        <p:nvPicPr>
          <p:cNvPr id="3" name="Graphic 2" descr="Clock with solid fill">
            <a:extLst>
              <a:ext uri="{FF2B5EF4-FFF2-40B4-BE49-F238E27FC236}">
                <a16:creationId xmlns:a16="http://schemas.microsoft.com/office/drawing/2014/main" id="{47CE55FC-1B2B-8948-B57C-4F29EEB0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3331" y="626624"/>
            <a:ext cx="4125338" cy="412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4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llo Meow">
            <a:extLst>
              <a:ext uri="{FF2B5EF4-FFF2-40B4-BE49-F238E27FC236}">
                <a16:creationId xmlns:a16="http://schemas.microsoft.com/office/drawing/2014/main" id="{C8EDF520-53A0-4D40-B2B9-374531C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659" y="4102064"/>
            <a:ext cx="2799307" cy="2799307"/>
          </a:xfrm>
          <a:prstGeom prst="rect">
            <a:avLst/>
          </a:prstGeom>
        </p:spPr>
      </p:pic>
      <p:pic>
        <p:nvPicPr>
          <p:cNvPr id="14" name="Picture 13" descr="Bored Bee">
            <a:extLst>
              <a:ext uri="{FF2B5EF4-FFF2-40B4-BE49-F238E27FC236}">
                <a16:creationId xmlns:a16="http://schemas.microsoft.com/office/drawing/2014/main" id="{E5D72FA4-B3C8-DD49-BEEF-8DBF74B0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661054"/>
            <a:ext cx="4750340" cy="47503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8C1DCA-C7E3-414C-920E-F1DA41F839FE}"/>
              </a:ext>
            </a:extLst>
          </p:cNvPr>
          <p:cNvSpPr txBox="1"/>
          <p:nvPr/>
        </p:nvSpPr>
        <p:spPr>
          <a:xfrm>
            <a:off x="137267" y="184824"/>
            <a:ext cx="11711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Infrastructure now has additional resources e.g. database, </a:t>
            </a:r>
            <a:r>
              <a:rPr lang="en-US" cap="small" dirty="0" err="1"/>
              <a:t>alb</a:t>
            </a:r>
            <a:r>
              <a:rPr lang="en-US" cap="small" dirty="0"/>
              <a:t>, autoscaling, </a:t>
            </a:r>
            <a:r>
              <a:rPr lang="en-US" cap="small" dirty="0" err="1"/>
              <a:t>etc</a:t>
            </a:r>
            <a:r>
              <a:rPr lang="en-US" cap="small" dirty="0"/>
              <a:t> – all manually created across multiple environments.</a:t>
            </a:r>
          </a:p>
          <a:p>
            <a:endParaRPr lang="en-US" cap="small" dirty="0"/>
          </a:p>
          <a:p>
            <a:r>
              <a:rPr lang="en-US" cap="small" dirty="0"/>
              <a:t>Nobody remembers </a:t>
            </a:r>
            <a:r>
              <a:rPr lang="en-US" i="1" cap="small" dirty="0"/>
              <a:t>exactly</a:t>
            </a:r>
            <a:r>
              <a:rPr lang="en-US" cap="small" dirty="0"/>
              <a:t> what they did in each environment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       </a:t>
            </a:r>
            <a:endParaRPr lang="en-US" cap="smal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B5052-8B51-AC46-BDD4-9095C614734A}"/>
              </a:ext>
            </a:extLst>
          </p:cNvPr>
          <p:cNvSpPr txBox="1"/>
          <p:nvPr/>
        </p:nvSpPr>
        <p:spPr>
          <a:xfrm>
            <a:off x="1674235" y="3830169"/>
            <a:ext cx="217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new employee to train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17DBD0-5086-F54B-9A78-350E87D41A0D}"/>
              </a:ext>
            </a:extLst>
          </p:cNvPr>
          <p:cNvSpPr txBox="1"/>
          <p:nvPr/>
        </p:nvSpPr>
        <p:spPr>
          <a:xfrm>
            <a:off x="2129002" y="3324890"/>
            <a:ext cx="126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And now…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Thinking Face Emoji">
                <a:extLst>
                  <a:ext uri="{FF2B5EF4-FFF2-40B4-BE49-F238E27FC236}">
                    <a16:creationId xmlns:a16="http://schemas.microsoft.com/office/drawing/2014/main" id="{AB0A4EC3-EB74-E040-914C-4647413B0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600342"/>
                  </p:ext>
                </p:extLst>
              </p:nvPr>
            </p:nvGraphicFramePr>
            <p:xfrm>
              <a:off x="4590305" y="1263659"/>
              <a:ext cx="1119090" cy="140180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19090" cy="1401808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201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Thinking Face Emoji">
                <a:extLst>
                  <a:ext uri="{FF2B5EF4-FFF2-40B4-BE49-F238E27FC236}">
                    <a16:creationId xmlns:a16="http://schemas.microsoft.com/office/drawing/2014/main" id="{AB0A4EC3-EB74-E040-914C-4647413B0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0305" y="1263659"/>
                <a:ext cx="1119090" cy="1401808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B947402A-1B52-9143-8B9E-6CDDD0A27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320" y="600698"/>
            <a:ext cx="4321918" cy="2418483"/>
          </a:xfrm>
          <a:prstGeom prst="rect">
            <a:avLst/>
          </a:prstGeom>
        </p:spPr>
      </p:pic>
      <p:sp>
        <p:nvSpPr>
          <p:cNvPr id="30" name="Equal 29">
            <a:extLst>
              <a:ext uri="{FF2B5EF4-FFF2-40B4-BE49-F238E27FC236}">
                <a16:creationId xmlns:a16="http://schemas.microsoft.com/office/drawing/2014/main" id="{0C86D615-ABE9-4445-A69A-C8CB346C31E9}"/>
              </a:ext>
            </a:extLst>
          </p:cNvPr>
          <p:cNvSpPr/>
          <p:nvPr/>
        </p:nvSpPr>
        <p:spPr>
          <a:xfrm>
            <a:off x="4396902" y="4805464"/>
            <a:ext cx="1070043" cy="71984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215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MW Bee">
            <a:extLst>
              <a:ext uri="{FF2B5EF4-FFF2-40B4-BE49-F238E27FC236}">
                <a16:creationId xmlns:a16="http://schemas.microsoft.com/office/drawing/2014/main" id="{11BF9CBE-51B8-E04E-B4D3-F58020C1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89" y="322094"/>
            <a:ext cx="3289571" cy="3289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2058BA-E1FF-0C40-A38B-C166D2E823AA}"/>
              </a:ext>
            </a:extLst>
          </p:cNvPr>
          <p:cNvSpPr txBox="1"/>
          <p:nvPr/>
        </p:nvSpPr>
        <p:spPr>
          <a:xfrm>
            <a:off x="3585453" y="3611665"/>
            <a:ext cx="518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small" dirty="0"/>
              <a:t>Terraform to the rescue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59F6DC-B91C-1048-B43D-5729E0E2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80" y="3429000"/>
            <a:ext cx="9905998" cy="1095910"/>
          </a:xfrm>
        </p:spPr>
        <p:txBody>
          <a:bodyPr>
            <a:normAutofit/>
          </a:bodyPr>
          <a:lstStyle/>
          <a:p>
            <a:r>
              <a:rPr lang="en-US" sz="4500" cap="small" dirty="0"/>
              <a:t>                      What is terraform?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2E1C22-5A0E-0740-8363-530E33170B4D}"/>
              </a:ext>
            </a:extLst>
          </p:cNvPr>
          <p:cNvSpPr txBox="1">
            <a:spLocks/>
          </p:cNvSpPr>
          <p:nvPr/>
        </p:nvSpPr>
        <p:spPr>
          <a:xfrm>
            <a:off x="1220822" y="4524910"/>
            <a:ext cx="10650144" cy="4978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cap="small" dirty="0"/>
              <a:t>Terraform is a tool for building, changing, and versioning infrastructure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4E5A70D-F661-CA4E-8D60-95EAC2038AEC}"/>
              </a:ext>
            </a:extLst>
          </p:cNvPr>
          <p:cNvSpPr txBox="1">
            <a:spLocks/>
          </p:cNvSpPr>
          <p:nvPr/>
        </p:nvSpPr>
        <p:spPr>
          <a:xfrm>
            <a:off x="2044429" y="5022711"/>
            <a:ext cx="8103141" cy="1300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cap="small" dirty="0"/>
              <a:t>Write - </a:t>
            </a:r>
            <a:r>
              <a:rPr lang="en-US" sz="1800" cap="small" dirty="0"/>
              <a:t>configuration files describes components needed to run a single application</a:t>
            </a:r>
            <a:endParaRPr lang="en-US" sz="2000" cap="small" dirty="0"/>
          </a:p>
          <a:p>
            <a:r>
              <a:rPr lang="en-US" sz="2000" b="1" cap="small" dirty="0"/>
              <a:t>Plan - </a:t>
            </a:r>
            <a:r>
              <a:rPr lang="en-US" sz="1800" cap="small" dirty="0"/>
              <a:t>describes what it will do to reach the desired state</a:t>
            </a:r>
            <a:endParaRPr lang="en-US" sz="2000" cap="small" dirty="0"/>
          </a:p>
          <a:p>
            <a:r>
              <a:rPr lang="en-US" sz="2000" b="1" cap="small" dirty="0"/>
              <a:t>Apply - </a:t>
            </a:r>
            <a:r>
              <a:rPr lang="en-US" sz="1800" cap="small" dirty="0"/>
              <a:t>executes it to build the described infrastructure.</a:t>
            </a:r>
            <a:endParaRPr lang="en-US" sz="1800" b="1" cap="small" dirty="0"/>
          </a:p>
          <a:p>
            <a:pPr marL="0" indent="0">
              <a:buFont typeface="Arial" panose="020B0604020202020204" pitchFamily="34" charset="0"/>
              <a:buNone/>
            </a:pP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494390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4BDE0-BECC-894B-9CC0-DBADE825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cap="small" dirty="0">
                <a:solidFill>
                  <a:srgbClr val="FFFFFF"/>
                </a:solidFill>
              </a:rPr>
              <a:t>Benefits of using terraform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A801-D9C0-BD4E-9284-2C30619CD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  <a:effectLst/>
              </a:rPr>
              <a:t>Automation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Documentation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Validation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Version Control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Reuse </a:t>
            </a:r>
          </a:p>
          <a:p>
            <a:endParaRPr lang="en-US" sz="2000" cap="small" dirty="0">
              <a:solidFill>
                <a:schemeClr val="tx1">
                  <a:alpha val="80000"/>
                </a:schemeClr>
              </a:solidFill>
              <a:effectLst/>
            </a:endParaRPr>
          </a:p>
          <a:p>
            <a:endParaRPr lang="en-US" sz="2000" cap="small" dirty="0">
              <a:solidFill>
                <a:schemeClr val="tx1">
                  <a:alpha val="80000"/>
                </a:schemeClr>
              </a:solidFill>
              <a:effectLst/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049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CA5E3D22-3636-BF42-9CF3-1A5A2184BA19}"/>
              </a:ext>
            </a:extLst>
          </p:cNvPr>
          <p:cNvSpPr/>
          <p:nvPr/>
        </p:nvSpPr>
        <p:spPr>
          <a:xfrm>
            <a:off x="-42778" y="0"/>
            <a:ext cx="7434903" cy="6887016"/>
          </a:xfrm>
          <a:prstGeom prst="rect">
            <a:avLst/>
          </a:prstGeom>
          <a:solidFill>
            <a:srgbClr val="5A6B86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3FCE3C49-F72B-AC4A-A5A3-D8680D9103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57040600"/>
                  </p:ext>
                </p:extLst>
              </p:nvPr>
            </p:nvGraphicFramePr>
            <p:xfrm>
              <a:off x="4930022" y="428014"/>
              <a:ext cx="1694295" cy="60992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94295" cy="60992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022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3FCE3C49-F72B-AC4A-A5A3-D8680D9103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0022" y="428014"/>
                <a:ext cx="1694295" cy="609924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0B3BFE-44E6-8D4D-AE84-CF14CC721EEC}"/>
              </a:ext>
            </a:extLst>
          </p:cNvPr>
          <p:cNvSpPr txBox="1"/>
          <p:nvPr/>
        </p:nvSpPr>
        <p:spPr>
          <a:xfrm>
            <a:off x="794426" y="197529"/>
            <a:ext cx="2260059" cy="1846659"/>
          </a:xfrm>
          <a:prstGeom prst="rect">
            <a:avLst/>
          </a:prstGeom>
          <a:noFill/>
          <a:ln>
            <a:solidFill>
              <a:srgbClr val="D86613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cap="small" dirty="0"/>
              <a:t>Dev Configuration</a:t>
            </a:r>
          </a:p>
          <a:p>
            <a:endParaRPr lang="en-US" u="sng" cap="small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Environment = Dev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Count =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Size = t2.small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ECCEF-D42B-FB44-BEEB-B721ADC347CF}"/>
              </a:ext>
            </a:extLst>
          </p:cNvPr>
          <p:cNvSpPr txBox="1"/>
          <p:nvPr/>
        </p:nvSpPr>
        <p:spPr>
          <a:xfrm>
            <a:off x="794426" y="2505670"/>
            <a:ext cx="2260059" cy="1846659"/>
          </a:xfrm>
          <a:prstGeom prst="rect">
            <a:avLst/>
          </a:prstGeom>
          <a:noFill/>
          <a:ln>
            <a:solidFill>
              <a:srgbClr val="D86613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cap="small" dirty="0" err="1"/>
              <a:t>Tst</a:t>
            </a:r>
            <a:r>
              <a:rPr lang="en-US" u="sng" cap="small" dirty="0"/>
              <a:t> Configuration</a:t>
            </a:r>
          </a:p>
          <a:p>
            <a:endParaRPr lang="en-US" cap="small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Environment = </a:t>
            </a:r>
            <a:r>
              <a:rPr lang="en-US" sz="1400" cap="small" dirty="0" err="1">
                <a:solidFill>
                  <a:schemeClr val="accent5"/>
                </a:solidFill>
              </a:rPr>
              <a:t>tst</a:t>
            </a:r>
            <a:endParaRPr lang="en-US" sz="1400" cap="small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Count =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Size = t2.small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71344-3F87-0C4C-BC11-0BFA7AA64E8E}"/>
              </a:ext>
            </a:extLst>
          </p:cNvPr>
          <p:cNvSpPr txBox="1"/>
          <p:nvPr/>
        </p:nvSpPr>
        <p:spPr>
          <a:xfrm>
            <a:off x="794426" y="4813812"/>
            <a:ext cx="2260059" cy="1846659"/>
          </a:xfrm>
          <a:prstGeom prst="rect">
            <a:avLst/>
          </a:prstGeom>
          <a:noFill/>
          <a:ln>
            <a:solidFill>
              <a:srgbClr val="D86613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cap="small" dirty="0" err="1"/>
              <a:t>Prd</a:t>
            </a:r>
            <a:r>
              <a:rPr lang="en-US" u="sng" cap="small" dirty="0"/>
              <a:t> Configuration</a:t>
            </a:r>
          </a:p>
          <a:p>
            <a:endParaRPr lang="en-US" u="sng" cap="small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Environment = </a:t>
            </a:r>
            <a:r>
              <a:rPr lang="en-US" sz="1400" cap="small" dirty="0" err="1">
                <a:solidFill>
                  <a:schemeClr val="accent5"/>
                </a:solidFill>
              </a:rPr>
              <a:t>prd</a:t>
            </a:r>
            <a:endParaRPr lang="en-US" sz="1400" cap="small" dirty="0">
              <a:solidFill>
                <a:schemeClr val="accent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Count = 2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cap="small" dirty="0">
                <a:solidFill>
                  <a:schemeClr val="accent5"/>
                </a:solidFill>
              </a:rPr>
              <a:t>Instance Size = t2.medium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Graphic 23" descr="Checklist outline">
            <a:extLst>
              <a:ext uri="{FF2B5EF4-FFF2-40B4-BE49-F238E27FC236}">
                <a16:creationId xmlns:a16="http://schemas.microsoft.com/office/drawing/2014/main" id="{96331F63-696E-A040-B2F1-EC5CD8ABB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42316" y="766676"/>
            <a:ext cx="649574" cy="649574"/>
          </a:xfrm>
          <a:prstGeom prst="rect">
            <a:avLst/>
          </a:prstGeom>
        </p:spPr>
      </p:pic>
      <p:pic>
        <p:nvPicPr>
          <p:cNvPr id="25" name="Graphic 24" descr="Checklist outline">
            <a:extLst>
              <a:ext uri="{FF2B5EF4-FFF2-40B4-BE49-F238E27FC236}">
                <a16:creationId xmlns:a16="http://schemas.microsoft.com/office/drawing/2014/main" id="{A5F27458-AC7A-F44B-BD25-B24642592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43244" y="3132927"/>
            <a:ext cx="649574" cy="649574"/>
          </a:xfrm>
          <a:prstGeom prst="rect">
            <a:avLst/>
          </a:prstGeom>
        </p:spPr>
      </p:pic>
      <p:pic>
        <p:nvPicPr>
          <p:cNvPr id="26" name="Graphic 25" descr="Checklist outline">
            <a:extLst>
              <a:ext uri="{FF2B5EF4-FFF2-40B4-BE49-F238E27FC236}">
                <a16:creationId xmlns:a16="http://schemas.microsoft.com/office/drawing/2014/main" id="{D9BD3126-EA5D-554C-9018-B85F2FCB5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42315" y="5409481"/>
            <a:ext cx="649574" cy="649574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AB9CDBED-A6CA-464D-A870-E3A98EDA2BA9}"/>
              </a:ext>
            </a:extLst>
          </p:cNvPr>
          <p:cNvSpPr/>
          <p:nvPr/>
        </p:nvSpPr>
        <p:spPr>
          <a:xfrm>
            <a:off x="3054485" y="982494"/>
            <a:ext cx="421532" cy="23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AF06FE4-11AC-E944-BD56-C8331F9482B5}"/>
              </a:ext>
            </a:extLst>
          </p:cNvPr>
          <p:cNvSpPr/>
          <p:nvPr/>
        </p:nvSpPr>
        <p:spPr>
          <a:xfrm>
            <a:off x="3065773" y="3360905"/>
            <a:ext cx="421532" cy="23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D0CC6DD0-1564-D841-BA39-4CDBBB6E9745}"/>
              </a:ext>
            </a:extLst>
          </p:cNvPr>
          <p:cNvSpPr/>
          <p:nvPr/>
        </p:nvSpPr>
        <p:spPr>
          <a:xfrm>
            <a:off x="3051962" y="5620409"/>
            <a:ext cx="421532" cy="23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12B6B8-AF17-484A-A66E-E395A1FE334C}"/>
              </a:ext>
            </a:extLst>
          </p:cNvPr>
          <p:cNvSpPr/>
          <p:nvPr/>
        </p:nvSpPr>
        <p:spPr>
          <a:xfrm>
            <a:off x="7419680" y="58656"/>
            <a:ext cx="4398616" cy="218574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cap="small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6E5DA7-10EB-0C47-96D7-D52CAE77BCDC}"/>
              </a:ext>
            </a:extLst>
          </p:cNvPr>
          <p:cNvSpPr/>
          <p:nvPr/>
        </p:nvSpPr>
        <p:spPr>
          <a:xfrm>
            <a:off x="7419680" y="2336125"/>
            <a:ext cx="4398616" cy="218574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200" cap="small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</a:t>
            </a:r>
            <a:endParaRPr lang="en-US" sz="1200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7799A8-2D5C-5148-A3B5-6190FB096B49}"/>
              </a:ext>
            </a:extLst>
          </p:cNvPr>
          <p:cNvSpPr/>
          <p:nvPr/>
        </p:nvSpPr>
        <p:spPr>
          <a:xfrm>
            <a:off x="7419680" y="4613594"/>
            <a:ext cx="4398616" cy="2185748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>
              <a:defRPr/>
            </a:pPr>
            <a:r>
              <a:rPr lang="en-US" sz="1200" cap="small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</a:t>
            </a:r>
            <a:endParaRPr lang="en-US" sz="1200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Graphic 65" descr="Loading with solid fill">
            <a:extLst>
              <a:ext uri="{FF2B5EF4-FFF2-40B4-BE49-F238E27FC236}">
                <a16:creationId xmlns:a16="http://schemas.microsoft.com/office/drawing/2014/main" id="{7115393E-1D8D-574E-A4BF-0195D09CF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081082" y="564204"/>
            <a:ext cx="1381324" cy="914400"/>
          </a:xfrm>
          <a:prstGeom prst="rect">
            <a:avLst/>
          </a:prstGeom>
        </p:spPr>
      </p:pic>
      <p:pic>
        <p:nvPicPr>
          <p:cNvPr id="67" name="Graphic 66" descr="Checklist outline">
            <a:extLst>
              <a:ext uri="{FF2B5EF4-FFF2-40B4-BE49-F238E27FC236}">
                <a16:creationId xmlns:a16="http://schemas.microsoft.com/office/drawing/2014/main" id="{B074DFFF-6623-674B-8410-B248C8643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62426" y="2779425"/>
            <a:ext cx="649574" cy="649574"/>
          </a:xfrm>
          <a:prstGeom prst="rect">
            <a:avLst/>
          </a:prstGeom>
        </p:spPr>
      </p:pic>
      <p:pic>
        <p:nvPicPr>
          <p:cNvPr id="68" name="Graphic 21">
            <a:extLst>
              <a:ext uri="{FF2B5EF4-FFF2-40B4-BE49-F238E27FC236}">
                <a16:creationId xmlns:a16="http://schemas.microsoft.com/office/drawing/2014/main" id="{27FA9254-4941-9D47-941F-A0E4AE77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30" y="699847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AB62372-2644-2A47-A263-501235F3C490}"/>
              </a:ext>
            </a:extLst>
          </p:cNvPr>
          <p:cNvSpPr txBox="1"/>
          <p:nvPr/>
        </p:nvSpPr>
        <p:spPr>
          <a:xfrm>
            <a:off x="7822292" y="1718070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t2.small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39F5C9-A236-4B4B-9192-90E514BC4C0B}"/>
              </a:ext>
            </a:extLst>
          </p:cNvPr>
          <p:cNvSpPr txBox="1"/>
          <p:nvPr/>
        </p:nvSpPr>
        <p:spPr>
          <a:xfrm>
            <a:off x="7532484" y="38907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Dev-instance-1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BE413B-B73D-9A4C-A9B6-111C0A93253E}"/>
              </a:ext>
            </a:extLst>
          </p:cNvPr>
          <p:cNvSpPr txBox="1"/>
          <p:nvPr/>
        </p:nvSpPr>
        <p:spPr>
          <a:xfrm>
            <a:off x="7544756" y="2649517"/>
            <a:ext cx="144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Tst-instance-1</a:t>
            </a:r>
          </a:p>
        </p:txBody>
      </p:sp>
      <p:pic>
        <p:nvPicPr>
          <p:cNvPr id="73" name="Graphic 21">
            <a:extLst>
              <a:ext uri="{FF2B5EF4-FFF2-40B4-BE49-F238E27FC236}">
                <a16:creationId xmlns:a16="http://schemas.microsoft.com/office/drawing/2014/main" id="{FF906CD7-3C6E-2147-84AD-208FFF16B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873" y="2988581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980CF6B-FB40-8740-B7C5-429666E560AC}"/>
              </a:ext>
            </a:extLst>
          </p:cNvPr>
          <p:cNvSpPr txBox="1"/>
          <p:nvPr/>
        </p:nvSpPr>
        <p:spPr>
          <a:xfrm>
            <a:off x="7786523" y="4041655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t2.small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77937F-44CE-B741-A9DC-EFB33CD545BE}"/>
              </a:ext>
            </a:extLst>
          </p:cNvPr>
          <p:cNvSpPr txBox="1"/>
          <p:nvPr/>
        </p:nvSpPr>
        <p:spPr>
          <a:xfrm>
            <a:off x="7544756" y="4890008"/>
            <a:ext cx="14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prd-instance-1</a:t>
            </a:r>
          </a:p>
        </p:txBody>
      </p:sp>
      <p:pic>
        <p:nvPicPr>
          <p:cNvPr id="76" name="Graphic 21">
            <a:extLst>
              <a:ext uri="{FF2B5EF4-FFF2-40B4-BE49-F238E27FC236}">
                <a16:creationId xmlns:a16="http://schemas.microsoft.com/office/drawing/2014/main" id="{55420CD9-778C-244B-AE4B-76C3901BB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583" y="5232364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E9A8E5B-8AA3-C342-9262-B0D88C5DB1A3}"/>
              </a:ext>
            </a:extLst>
          </p:cNvPr>
          <p:cNvSpPr txBox="1"/>
          <p:nvPr/>
        </p:nvSpPr>
        <p:spPr>
          <a:xfrm>
            <a:off x="7714442" y="6284257"/>
            <a:ext cx="113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t2.medium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C1BBCC1-ADB5-5342-A4CB-DDEC00A86FA9}"/>
              </a:ext>
            </a:extLst>
          </p:cNvPr>
          <p:cNvSpPr txBox="1"/>
          <p:nvPr/>
        </p:nvSpPr>
        <p:spPr>
          <a:xfrm>
            <a:off x="9500515" y="4890008"/>
            <a:ext cx="14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prd-instance-2</a:t>
            </a:r>
          </a:p>
        </p:txBody>
      </p:sp>
      <p:pic>
        <p:nvPicPr>
          <p:cNvPr id="79" name="Graphic 21">
            <a:extLst>
              <a:ext uri="{FF2B5EF4-FFF2-40B4-BE49-F238E27FC236}">
                <a16:creationId xmlns:a16="http://schemas.microsoft.com/office/drawing/2014/main" id="{000E9729-6A6D-0443-88B7-4DA0DEADB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342" y="5232364"/>
            <a:ext cx="1083342" cy="108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72248C9-5C18-8947-8899-8C05068C9F66}"/>
              </a:ext>
            </a:extLst>
          </p:cNvPr>
          <p:cNvSpPr txBox="1"/>
          <p:nvPr/>
        </p:nvSpPr>
        <p:spPr>
          <a:xfrm>
            <a:off x="9654643" y="6284257"/>
            <a:ext cx="113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t2.medium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14E2C71-2627-4246-9EDA-71D5097961A0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6536394" y="1151530"/>
            <a:ext cx="883286" cy="2277469"/>
          </a:xfrm>
          <a:prstGeom prst="straightConnector1">
            <a:avLst/>
          </a:prstGeom>
          <a:ln w="63500">
            <a:gradFill>
              <a:gsLst>
                <a:gs pos="72843">
                  <a:srgbClr val="92D050"/>
                </a:gs>
                <a:gs pos="71687">
                  <a:srgbClr val="80E5C9"/>
                </a:gs>
                <a:gs pos="69375">
                  <a:srgbClr val="7DE1C5"/>
                </a:gs>
                <a:gs pos="64750">
                  <a:srgbClr val="76DABE"/>
                </a:gs>
                <a:gs pos="55500">
                  <a:srgbClr val="68CBB0"/>
                </a:gs>
                <a:gs pos="37000">
                  <a:srgbClr val="4DAE93"/>
                </a:gs>
                <a:gs pos="0">
                  <a:schemeClr val="accent1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E96853-2F71-AD4C-9132-7ECFED3432B1}"/>
              </a:ext>
            </a:extLst>
          </p:cNvPr>
          <p:cNvCxnSpPr>
            <a:cxnSpLocks/>
          </p:cNvCxnSpPr>
          <p:nvPr/>
        </p:nvCxnSpPr>
        <p:spPr>
          <a:xfrm>
            <a:off x="6536394" y="3506820"/>
            <a:ext cx="930942" cy="0"/>
          </a:xfrm>
          <a:prstGeom prst="straightConnector1">
            <a:avLst/>
          </a:prstGeom>
          <a:ln w="63500">
            <a:gradFill>
              <a:gsLst>
                <a:gs pos="72843">
                  <a:srgbClr val="92D050"/>
                </a:gs>
                <a:gs pos="71687">
                  <a:srgbClr val="80E5C9"/>
                </a:gs>
                <a:gs pos="69375">
                  <a:srgbClr val="7DE1C5"/>
                </a:gs>
                <a:gs pos="64750">
                  <a:srgbClr val="76DABE"/>
                </a:gs>
                <a:gs pos="55500">
                  <a:srgbClr val="68CBB0"/>
                </a:gs>
                <a:gs pos="37000">
                  <a:srgbClr val="4DAE93"/>
                </a:gs>
                <a:gs pos="0">
                  <a:schemeClr val="accent1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C37238-BFDF-9F47-8727-45507E0E4B70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536394" y="3584642"/>
            <a:ext cx="883286" cy="2121826"/>
          </a:xfrm>
          <a:prstGeom prst="straightConnector1">
            <a:avLst/>
          </a:prstGeom>
          <a:ln w="63500">
            <a:gradFill>
              <a:gsLst>
                <a:gs pos="72843">
                  <a:srgbClr val="92D050"/>
                </a:gs>
                <a:gs pos="71687">
                  <a:srgbClr val="80E5C9"/>
                </a:gs>
                <a:gs pos="69375">
                  <a:srgbClr val="7DE1C5"/>
                </a:gs>
                <a:gs pos="64750">
                  <a:srgbClr val="76DABE"/>
                </a:gs>
                <a:gs pos="55500">
                  <a:srgbClr val="68CBB0"/>
                </a:gs>
                <a:gs pos="37000">
                  <a:srgbClr val="4DAE93"/>
                </a:gs>
                <a:gs pos="0">
                  <a:schemeClr val="accent1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3" name="3D Model 92" descr="Round Button">
                <a:extLst>
                  <a:ext uri="{FF2B5EF4-FFF2-40B4-BE49-F238E27FC236}">
                    <a16:creationId xmlns:a16="http://schemas.microsoft.com/office/drawing/2014/main" id="{87E6311E-F4B4-D745-A164-A561F4D815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6625080"/>
                  </p:ext>
                </p:extLst>
              </p:nvPr>
            </p:nvGraphicFramePr>
            <p:xfrm>
              <a:off x="1590231" y="1406527"/>
              <a:ext cx="668448" cy="56275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68448" cy="562750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am3d:spPr>
                  <am3d:camera>
                    <am3d:pos x="0" y="0" z="67015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92352" d="1000000"/>
                    <am3d:preTrans dx="0" dy="-311484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4839" ay="42362" az="1077343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05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3" name="3D Model 92" descr="Round Button">
                <a:extLst>
                  <a:ext uri="{FF2B5EF4-FFF2-40B4-BE49-F238E27FC236}">
                    <a16:creationId xmlns:a16="http://schemas.microsoft.com/office/drawing/2014/main" id="{87E6311E-F4B4-D745-A164-A561F4D815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0231" y="1406527"/>
                <a:ext cx="668448" cy="5627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4" name="3D Model 93" descr="Round Button">
                <a:extLst>
                  <a:ext uri="{FF2B5EF4-FFF2-40B4-BE49-F238E27FC236}">
                    <a16:creationId xmlns:a16="http://schemas.microsoft.com/office/drawing/2014/main" id="{FAD077B4-29E7-DD47-B141-D9D2E303CD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6301006"/>
                  </p:ext>
                </p:extLst>
              </p:nvPr>
            </p:nvGraphicFramePr>
            <p:xfrm>
              <a:off x="1584465" y="3689829"/>
              <a:ext cx="668448" cy="56275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68448" cy="562750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am3d:spPr>
                  <am3d:camera>
                    <am3d:pos x="0" y="0" z="67015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92352" d="1000000"/>
                    <am3d:preTrans dx="0" dy="-311484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4839" ay="42362" az="1077343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05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4" name="3D Model 93" descr="Round Button">
                <a:extLst>
                  <a:ext uri="{FF2B5EF4-FFF2-40B4-BE49-F238E27FC236}">
                    <a16:creationId xmlns:a16="http://schemas.microsoft.com/office/drawing/2014/main" id="{FAD077B4-29E7-DD47-B141-D9D2E303CD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4465" y="3689829"/>
                <a:ext cx="668448" cy="5627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5" name="3D Model 94" descr="Round Button">
                <a:extLst>
                  <a:ext uri="{FF2B5EF4-FFF2-40B4-BE49-F238E27FC236}">
                    <a16:creationId xmlns:a16="http://schemas.microsoft.com/office/drawing/2014/main" id="{48F10C68-AC88-9C46-808A-6CA2E56C4B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3922951"/>
                  </p:ext>
                </p:extLst>
              </p:nvPr>
            </p:nvGraphicFramePr>
            <p:xfrm>
              <a:off x="1590231" y="6002882"/>
              <a:ext cx="668448" cy="56275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68448" cy="562750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am3d:spPr>
                  <am3d:camera>
                    <am3d:pos x="0" y="0" z="67015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92352" d="1000000"/>
                    <am3d:preTrans dx="0" dy="-311484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4839" ay="42362" az="1077343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05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5" name="3D Model 94" descr="Round Button">
                <a:extLst>
                  <a:ext uri="{FF2B5EF4-FFF2-40B4-BE49-F238E27FC236}">
                    <a16:creationId xmlns:a16="http://schemas.microsoft.com/office/drawing/2014/main" id="{48F10C68-AC88-9C46-808A-6CA2E56C4B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0231" y="6002882"/>
                <a:ext cx="668448" cy="5627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28A78509-4201-DB46-A6D6-40B1C5A20E42}"/>
              </a:ext>
            </a:extLst>
          </p:cNvPr>
          <p:cNvSpPr txBox="1"/>
          <p:nvPr/>
        </p:nvSpPr>
        <p:spPr>
          <a:xfrm>
            <a:off x="4240294" y="4065"/>
            <a:ext cx="306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dirty="0"/>
              <a:t>Automation</a:t>
            </a:r>
          </a:p>
          <a:p>
            <a:pPr algn="ctr"/>
            <a:r>
              <a:rPr lang="en-US" cap="small" dirty="0"/>
              <a:t>Let terraform do it for you</a:t>
            </a:r>
          </a:p>
        </p:txBody>
      </p:sp>
      <p:pic>
        <p:nvPicPr>
          <p:cNvPr id="98" name="Graphic 97" descr="Laptop with solid fill">
            <a:extLst>
              <a:ext uri="{FF2B5EF4-FFF2-40B4-BE49-F238E27FC236}">
                <a16:creationId xmlns:a16="http://schemas.microsoft.com/office/drawing/2014/main" id="{97FDF6F2-3F2E-E44A-8350-36BA1D32D2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42778" y="3060142"/>
            <a:ext cx="737714" cy="737714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CCD7F82-3261-E943-82B7-8FEA7CDBF88A}"/>
              </a:ext>
            </a:extLst>
          </p:cNvPr>
          <p:cNvSpPr/>
          <p:nvPr/>
        </p:nvSpPr>
        <p:spPr>
          <a:xfrm>
            <a:off x="7392124" y="1"/>
            <a:ext cx="4799875" cy="6858000"/>
          </a:xfrm>
          <a:prstGeom prst="rect">
            <a:avLst/>
          </a:prstGeom>
          <a:solidFill>
            <a:schemeClr val="accent6">
              <a:alpha val="9804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cap="small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Infrastructure</a:t>
            </a:r>
          </a:p>
        </p:txBody>
      </p:sp>
      <p:pic>
        <p:nvPicPr>
          <p:cNvPr id="102" name="Graphic 101" descr="Thumbs up sign with solid fill">
            <a:extLst>
              <a:ext uri="{FF2B5EF4-FFF2-40B4-BE49-F238E27FC236}">
                <a16:creationId xmlns:a16="http://schemas.microsoft.com/office/drawing/2014/main" id="{5E33938A-BE93-A440-922F-B2FCB52CC0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89994" y="2779424"/>
            <a:ext cx="649574" cy="649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AD6E1-2475-BF43-9013-1556097103B7}"/>
              </a:ext>
            </a:extLst>
          </p:cNvPr>
          <p:cNvSpPr txBox="1"/>
          <p:nvPr/>
        </p:nvSpPr>
        <p:spPr>
          <a:xfrm>
            <a:off x="72736" y="2087402"/>
            <a:ext cx="375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deployment process can be automated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06533-7B26-5F45-9FE7-E98D310839DF}"/>
              </a:ext>
            </a:extLst>
          </p:cNvPr>
          <p:cNvSpPr txBox="1"/>
          <p:nvPr/>
        </p:nvSpPr>
        <p:spPr>
          <a:xfrm>
            <a:off x="72735" y="4410987"/>
            <a:ext cx="453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Speed - computer can carry out the deployment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B8D39-1B7C-8E42-A139-85B46DEBF58F}"/>
              </a:ext>
            </a:extLst>
          </p:cNvPr>
          <p:cNvSpPr txBox="1"/>
          <p:nvPr/>
        </p:nvSpPr>
        <p:spPr>
          <a:xfrm>
            <a:off x="4240294" y="5620409"/>
            <a:ext cx="2950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/>
              <a:t>Safety - automated process will be more consistent, more repeatable, and not prone to manual error.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9E95E-BE2A-4342-A7D4-12485AE039A4}"/>
              </a:ext>
            </a:extLst>
          </p:cNvPr>
          <p:cNvSpPr txBox="1"/>
          <p:nvPr/>
        </p:nvSpPr>
        <p:spPr>
          <a:xfrm>
            <a:off x="3363310" y="1406527"/>
            <a:ext cx="72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8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prestig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500"/>
                            </p:stCondLst>
                            <p:childTnLst>
                              <p:par>
                                <p:cTn id="112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1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500"/>
                            </p:stCondLst>
                            <p:childTnLst>
                              <p:par>
                                <p:cTn id="128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500"/>
                            </p:stCondLst>
                            <p:childTnLst>
                              <p:par>
                                <p:cTn id="1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116 L 0.16446 0.29352 " pathEditMode="relative" ptsTypes="AA">
                                      <p:cBhvr>
                                        <p:cTn id="16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8"/>
                                            </p:cond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0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9"/>
                                            </p:cond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600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3"/>
                                            </p:cond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6000"/>
                            </p:stCondLst>
                            <p:childTnLst>
                              <p:par>
                                <p:cTn id="1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6"/>
                                            </p:cond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7000"/>
                            </p:stCondLst>
                            <p:childTnLst>
                              <p:par>
                                <p:cTn id="19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205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6" fill="hold">
                      <p:stCondLst>
                        <p:cond delay="0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-0.00232 L 0.16446 -0.05162 " pathEditMode="relative" ptsTypes="AA">
                                      <p:cBhvr>
                                        <p:cTn id="20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8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350"/>
                            </p:stCondLst>
                            <p:childTnLst>
                              <p:par>
                                <p:cTn id="2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9"/>
                                            </p:cond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6350"/>
                            </p:stCondLst>
                            <p:childTnLst>
                              <p:par>
                                <p:cTn id="2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3"/>
                                            </p:cond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7350"/>
                            </p:stCondLst>
                            <p:childTnLst>
                              <p:par>
                                <p:cTn id="2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242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3" fill="hold">
                      <p:stCondLst>
                        <p:cond delay="0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0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67 0.00046 L 0.16563 -0.38357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90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5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500"/>
                            </p:stCondLst>
                            <p:childTnLst>
                              <p:par>
                                <p:cTn id="2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900" decel="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5"/>
                                            </p:cond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500"/>
                            </p:stCondLst>
                            <p:childTnLst>
                              <p:par>
                                <p:cTn id="2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9"/>
                                            </p:cond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6500"/>
                            </p:stCondLst>
                            <p:childTnLst>
                              <p:par>
                                <p:cTn id="26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7500"/>
                            </p:stCondLst>
                            <p:childTnLst>
                              <p:par>
                                <p:cTn id="27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8500"/>
                            </p:stCondLst>
                            <p:childTnLst>
                              <p:par>
                                <p:cTn id="29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33" grpId="0" animBg="1"/>
      <p:bldP spid="34" grpId="0" animBg="1"/>
      <p:bldP spid="35" grpId="0" animBg="1"/>
      <p:bldP spid="36" grpId="0" build="allAtOnce" animBg="1"/>
      <p:bldP spid="44" grpId="0" build="allAtOnce" animBg="1"/>
      <p:bldP spid="45" grpId="0" build="allAtOnce" animBg="1"/>
      <p:bldP spid="70" grpId="0" build="allAtOnce"/>
      <p:bldP spid="71" grpId="0"/>
      <p:bldP spid="72" grpId="0"/>
      <p:bldP spid="74" grpId="0" build="allAtOnce"/>
      <p:bldP spid="75" grpId="0"/>
      <p:bldP spid="77" grpId="0" build="allAtOnce"/>
      <p:bldP spid="78" grpId="0"/>
      <p:bldP spid="80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4BDE0-BECC-894B-9CC0-DBADE825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cap="small" dirty="0">
                <a:solidFill>
                  <a:srgbClr val="FFFFFF"/>
                </a:solidFill>
              </a:rPr>
              <a:t>Benefits of using terraform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A801-D9C0-BD4E-9284-2C30619CD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  <a:effectLst/>
              </a:rPr>
              <a:t>Automation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Documentation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Validation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Version Control</a:t>
            </a:r>
          </a:p>
          <a:p>
            <a:r>
              <a:rPr lang="en-US" sz="3000" cap="small" dirty="0">
                <a:solidFill>
                  <a:schemeClr val="tx1">
                    <a:alpha val="80000"/>
                  </a:schemeClr>
                </a:solidFill>
              </a:rPr>
              <a:t>Reuse </a:t>
            </a:r>
          </a:p>
          <a:p>
            <a:endParaRPr lang="en-US" sz="2000" cap="small" dirty="0">
              <a:solidFill>
                <a:schemeClr val="tx1">
                  <a:alpha val="80000"/>
                </a:schemeClr>
              </a:solidFill>
              <a:effectLst/>
            </a:endParaRPr>
          </a:p>
          <a:p>
            <a:endParaRPr lang="en-US" sz="2000" cap="small" dirty="0">
              <a:solidFill>
                <a:schemeClr val="tx1">
                  <a:alpha val="80000"/>
                </a:schemeClr>
              </a:solidFill>
              <a:effectLst/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84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{BA3541E2-43D3-544D-BC5D-B317922D9502}tf10001120</Template>
  <TotalTime>6131</TotalTime>
  <Words>1484</Words>
  <Application>Microsoft Office PowerPoint</Application>
  <PresentationFormat>Widescreen</PresentationFormat>
  <Paragraphs>538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Terraform</vt:lpstr>
      <vt:lpstr>PowerPoint Presentation</vt:lpstr>
      <vt:lpstr>PowerPoint Presentation</vt:lpstr>
      <vt:lpstr>PowerPoint Presentation</vt:lpstr>
      <vt:lpstr>PowerPoint Presentation</vt:lpstr>
      <vt:lpstr>                      What is terraform?</vt:lpstr>
      <vt:lpstr>Benefits of using terraform</vt:lpstr>
      <vt:lpstr>PowerPoint Presentation</vt:lpstr>
      <vt:lpstr>Benefits of using terraform</vt:lpstr>
      <vt:lpstr>PowerPoint Presentation</vt:lpstr>
      <vt:lpstr>PowerPoint Presentation</vt:lpstr>
      <vt:lpstr>PowerPoint Presentation</vt:lpstr>
      <vt:lpstr>Benefits of using terraform</vt:lpstr>
      <vt:lpstr>PowerPoint Presentation</vt:lpstr>
      <vt:lpstr>Benefits of using terraform</vt:lpstr>
      <vt:lpstr>PowerPoint Presentation</vt:lpstr>
      <vt:lpstr>Benefits of using terraform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</dc:title>
  <dc:creator>Luerkens, Jessica</dc:creator>
  <cp:lastModifiedBy>Luerkens, Jessica</cp:lastModifiedBy>
  <cp:revision>8</cp:revision>
  <dcterms:created xsi:type="dcterms:W3CDTF">2021-06-24T13:38:22Z</dcterms:created>
  <dcterms:modified xsi:type="dcterms:W3CDTF">2021-10-27T17:26:43Z</dcterms:modified>
</cp:coreProperties>
</file>